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49"/>
  </p:notesMasterIdLst>
  <p:sldIdLst>
    <p:sldId id="256" r:id="rId3"/>
    <p:sldId id="259" r:id="rId4"/>
    <p:sldId id="293" r:id="rId5"/>
    <p:sldId id="258" r:id="rId6"/>
    <p:sldId id="257" r:id="rId7"/>
    <p:sldId id="294" r:id="rId8"/>
    <p:sldId id="290" r:id="rId9"/>
    <p:sldId id="295" r:id="rId10"/>
    <p:sldId id="296" r:id="rId11"/>
    <p:sldId id="352" r:id="rId12"/>
    <p:sldId id="297" r:id="rId13"/>
    <p:sldId id="301" r:id="rId14"/>
    <p:sldId id="302" r:id="rId15"/>
    <p:sldId id="307" r:id="rId16"/>
    <p:sldId id="308" r:id="rId17"/>
    <p:sldId id="310" r:id="rId18"/>
    <p:sldId id="309" r:id="rId19"/>
    <p:sldId id="311" r:id="rId20"/>
    <p:sldId id="312" r:id="rId21"/>
    <p:sldId id="313" r:id="rId22"/>
    <p:sldId id="329" r:id="rId23"/>
    <p:sldId id="331" r:id="rId24"/>
    <p:sldId id="330" r:id="rId25"/>
    <p:sldId id="334" r:id="rId26"/>
    <p:sldId id="354" r:id="rId27"/>
    <p:sldId id="335" r:id="rId28"/>
    <p:sldId id="336" r:id="rId29"/>
    <p:sldId id="346" r:id="rId30"/>
    <p:sldId id="343" r:id="rId31"/>
    <p:sldId id="344" r:id="rId32"/>
    <p:sldId id="353" r:id="rId33"/>
    <p:sldId id="337" r:id="rId34"/>
    <p:sldId id="338" r:id="rId35"/>
    <p:sldId id="339" r:id="rId36"/>
    <p:sldId id="342" r:id="rId37"/>
    <p:sldId id="350" r:id="rId38"/>
    <p:sldId id="341" r:id="rId39"/>
    <p:sldId id="345" r:id="rId40"/>
    <p:sldId id="347" r:id="rId41"/>
    <p:sldId id="348" r:id="rId42"/>
    <p:sldId id="289" r:id="rId43"/>
    <p:sldId id="351" r:id="rId44"/>
    <p:sldId id="349" r:id="rId45"/>
    <p:sldId id="328" r:id="rId46"/>
    <p:sldId id="273" r:id="rId47"/>
    <p:sldId id="285" r:id="rId4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26262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3" autoAdjust="0"/>
    <p:restoredTop sz="88811" autoAdjust="0"/>
  </p:normalViewPr>
  <p:slideViewPr>
    <p:cSldViewPr snapToGrid="0">
      <p:cViewPr varScale="1">
        <p:scale>
          <a:sx n="64" d="100"/>
          <a:sy n="64" d="100"/>
        </p:scale>
        <p:origin x="1292" y="56"/>
      </p:cViewPr>
      <p:guideLst/>
    </p:cSldViewPr>
  </p:slideViewPr>
  <p:outlineViewPr>
    <p:cViewPr>
      <p:scale>
        <a:sx n="33" d="100"/>
        <a:sy n="33" d="100"/>
      </p:scale>
      <p:origin x="0" y="-28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7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96D8E-CC1B-447A-9340-952C59477282}" type="datetimeFigureOut">
              <a:rPr lang="zh-TW" altLang="en-US" smtClean="0"/>
              <a:t>2023/9/1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79C67-90D4-477F-BCE5-C8DFDE0C24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9588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79C67-90D4-477F-BCE5-C8DFDE0C248A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2570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5699E-2E55-408D-B28B-95E159EA0BE3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3076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5699E-2E55-408D-B28B-95E159EA0BE3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1005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/>
          <p:cNvSpPr/>
          <p:nvPr/>
        </p:nvSpPr>
        <p:spPr>
          <a:xfrm flipV="1">
            <a:off x="0" y="197440"/>
            <a:ext cx="9144000" cy="70920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6"/>
          <p:cNvSpPr/>
          <p:nvPr/>
        </p:nvSpPr>
        <p:spPr>
          <a:xfrm>
            <a:off x="2" y="6400800"/>
            <a:ext cx="9144001" cy="457200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8"/>
          <p:cNvSpPr/>
          <p:nvPr/>
        </p:nvSpPr>
        <p:spPr>
          <a:xfrm>
            <a:off x="2" y="6334319"/>
            <a:ext cx="9144001" cy="65999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500" spc="-2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r">
              <a:buNone/>
              <a:defRPr sz="1350" cap="all" spc="113" baseline="0">
                <a:solidFill>
                  <a:schemeClr val="tx2"/>
                </a:solidFill>
                <a:latin typeface="+mj-lt"/>
              </a:defRPr>
            </a:lvl1pPr>
            <a:lvl2pPr marL="257175" indent="0" algn="ctr">
              <a:buNone/>
              <a:defRPr sz="1350"/>
            </a:lvl2pPr>
            <a:lvl3pPr marL="514350" indent="0" algn="ctr">
              <a:buNone/>
              <a:defRPr sz="1350"/>
            </a:lvl3pPr>
            <a:lvl4pPr marL="771525" indent="0" algn="ctr">
              <a:buNone/>
              <a:defRPr sz="1125"/>
            </a:lvl4pPr>
            <a:lvl5pPr marL="1028700" indent="0" algn="ctr">
              <a:buNone/>
              <a:defRPr sz="1125"/>
            </a:lvl5pPr>
            <a:lvl6pPr marL="1285875" indent="0" algn="ctr">
              <a:buNone/>
              <a:defRPr sz="1125"/>
            </a:lvl6pPr>
            <a:lvl7pPr marL="1543050" indent="0" algn="ctr">
              <a:buNone/>
              <a:defRPr sz="1125"/>
            </a:lvl7pPr>
            <a:lvl8pPr marL="1800225" indent="0" algn="ctr">
              <a:buNone/>
              <a:defRPr sz="1125"/>
            </a:lvl8pPr>
            <a:lvl9pPr marL="2057400" indent="0" algn="ctr">
              <a:buNone/>
              <a:defRPr sz="1125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7AA5C-39E3-40D0-80C7-9192E686982B}" type="datetimeFigureOut">
              <a:rPr lang="zh-TW" altLang="en-US" smtClean="0"/>
              <a:t>2023/9/1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1FEFE-C464-4BB5-A135-7231819AC1C2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39744" y="6459787"/>
            <a:ext cx="1904689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013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國立清華大學 普通物理實驗室</a:t>
            </a:r>
          </a:p>
        </p:txBody>
      </p:sp>
      <p:grpSp>
        <p:nvGrpSpPr>
          <p:cNvPr id="13" name="群組 12"/>
          <p:cNvGrpSpPr/>
          <p:nvPr/>
        </p:nvGrpSpPr>
        <p:grpSpPr>
          <a:xfrm>
            <a:off x="153201" y="57303"/>
            <a:ext cx="1826512" cy="393708"/>
            <a:chOff x="153201" y="57303"/>
            <a:chExt cx="1826512" cy="393708"/>
          </a:xfrm>
        </p:grpSpPr>
        <p:sp>
          <p:nvSpPr>
            <p:cNvPr id="12" name="矩形 11"/>
            <p:cNvSpPr/>
            <p:nvPr/>
          </p:nvSpPr>
          <p:spPr>
            <a:xfrm>
              <a:off x="153201" y="57303"/>
              <a:ext cx="1826512" cy="3653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201" y="85709"/>
              <a:ext cx="1826512" cy="365302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96921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7AA5C-39E3-40D0-80C7-9192E686982B}" type="datetimeFigureOut">
              <a:rPr lang="zh-TW" altLang="en-US" smtClean="0"/>
              <a:t>2023/9/1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1FEFE-C464-4BB5-A135-7231819AC1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4236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/>
        </p:nvSpPr>
        <p:spPr>
          <a:xfrm>
            <a:off x="2" y="6400800"/>
            <a:ext cx="9144001" cy="457200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8"/>
          <p:cNvSpPr/>
          <p:nvPr/>
        </p:nvSpPr>
        <p:spPr>
          <a:xfrm>
            <a:off x="2" y="6334319"/>
            <a:ext cx="9144001" cy="65999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414783"/>
            <a:ext cx="1971675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7AA5C-39E3-40D0-80C7-9192E686982B}" type="datetimeFigureOut">
              <a:rPr lang="zh-TW" altLang="en-US" smtClean="0"/>
              <a:t>2023/9/1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1FEFE-C464-4BB5-A135-7231819AC1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5136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9" y="2249486"/>
            <a:ext cx="3658792" cy="354171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7AA5C-39E3-40D0-80C7-9192E686982B}" type="datetimeFigureOut">
              <a:rPr lang="zh-TW" altLang="en-US" smtClean="0"/>
              <a:t>2023/9/1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1FEFE-C464-4BB5-A135-7231819AC1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8529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7AA5C-39E3-40D0-80C7-9192E686982B}" type="datetimeFigureOut">
              <a:rPr lang="zh-TW" altLang="en-US" smtClean="0"/>
              <a:t>2023/9/1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1FEFE-C464-4BB5-A135-7231819AC1C2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8">
            <a:extLst>
              <a:ext uri="{FF2B5EF4-FFF2-40B4-BE49-F238E27FC236}">
                <a16:creationId xmlns:a16="http://schemas.microsoft.com/office/drawing/2014/main" id="{049BA0FA-D072-4523-BF00-1C23FD917B89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511175" y="336552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>
            <a:lvl1pPr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9pPr>
          </a:lstStyle>
          <a:p>
            <a:pPr eaLnBrk="1" hangingPunct="1">
              <a:defRPr/>
            </a:pPr>
            <a:endParaRPr lang="zh-TW" altLang="en-US" sz="1800">
              <a:latin typeface="Tahoma" panose="020B0604030504040204" pitchFamily="34" charset="0"/>
            </a:endParaRPr>
          </a:p>
        </p:txBody>
      </p:sp>
      <p:sp>
        <p:nvSpPr>
          <p:cNvPr id="11" name="Rectangle 19">
            <a:extLst>
              <a:ext uri="{FF2B5EF4-FFF2-40B4-BE49-F238E27FC236}">
                <a16:creationId xmlns:a16="http://schemas.microsoft.com/office/drawing/2014/main" id="{D582ADE7-27EB-4217-820D-F70AD8C0A25A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893763" y="336552"/>
            <a:ext cx="328612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9pPr>
          </a:lstStyle>
          <a:p>
            <a:pPr eaLnBrk="1" hangingPunct="1">
              <a:defRPr/>
            </a:pPr>
            <a:endParaRPr lang="zh-TW" altLang="en-US" sz="1800">
              <a:latin typeface="Tahoma" panose="020B0604030504040204" pitchFamily="34" charset="0"/>
            </a:endParaRPr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87B79100-1337-4742-9B31-1FF4EF88B0B9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635001" y="758827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/>
        </p:spPr>
        <p:txBody>
          <a:bodyPr wrap="none" anchor="ctr"/>
          <a:lstStyle>
            <a:lvl1pPr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9pPr>
          </a:lstStyle>
          <a:p>
            <a:pPr eaLnBrk="1" hangingPunct="1">
              <a:defRPr/>
            </a:pPr>
            <a:endParaRPr lang="zh-TW" altLang="en-US" sz="1800">
              <a:latin typeface="Tahoma" panose="020B0604030504040204" pitchFamily="34" charset="0"/>
            </a:endParaRPr>
          </a:p>
        </p:txBody>
      </p:sp>
      <p:sp>
        <p:nvSpPr>
          <p:cNvPr id="13" name="Rectangle 21">
            <a:extLst>
              <a:ext uri="{FF2B5EF4-FFF2-40B4-BE49-F238E27FC236}">
                <a16:creationId xmlns:a16="http://schemas.microsoft.com/office/drawing/2014/main" id="{5BD90EF1-EC3D-4B70-A53B-F0DBA88B8BE3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004889" y="758827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9pPr>
          </a:lstStyle>
          <a:p>
            <a:pPr eaLnBrk="1" hangingPunct="1">
              <a:defRPr/>
            </a:pPr>
            <a:endParaRPr lang="zh-TW" altLang="en-US" sz="1800">
              <a:latin typeface="Tahoma" panose="020B0604030504040204" pitchFamily="34" charset="0"/>
            </a:endParaRPr>
          </a:p>
        </p:txBody>
      </p:sp>
      <p:sp>
        <p:nvSpPr>
          <p:cNvPr id="14" name="Rectangle 22">
            <a:extLst>
              <a:ext uri="{FF2B5EF4-FFF2-40B4-BE49-F238E27FC236}">
                <a16:creationId xmlns:a16="http://schemas.microsoft.com/office/drawing/2014/main" id="{96DABF9A-3EF6-4114-AA3B-E42275C35273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220664" y="685802"/>
            <a:ext cx="560387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/>
        </p:spPr>
        <p:txBody>
          <a:bodyPr wrap="none" anchor="ctr"/>
          <a:lstStyle>
            <a:lvl1pPr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9pPr>
          </a:lstStyle>
          <a:p>
            <a:pPr eaLnBrk="1" hangingPunct="1">
              <a:defRPr/>
            </a:pPr>
            <a:endParaRPr lang="zh-TW" altLang="en-US" sz="1800">
              <a:latin typeface="Tahoma" panose="020B0604030504040204" pitchFamily="34" charset="0"/>
            </a:endParaRPr>
          </a:p>
        </p:txBody>
      </p:sp>
      <p:sp>
        <p:nvSpPr>
          <p:cNvPr id="15" name="Rectangle 23">
            <a:extLst>
              <a:ext uri="{FF2B5EF4-FFF2-40B4-BE49-F238E27FC236}">
                <a16:creationId xmlns:a16="http://schemas.microsoft.com/office/drawing/2014/main" id="{8D2917FC-8844-45D5-B7FF-C544E928C8B5}"/>
              </a:ext>
            </a:extLst>
          </p:cNvPr>
          <p:cNvSpPr>
            <a:spLocks noChangeArrowheads="1"/>
          </p:cNvSpPr>
          <p:nvPr/>
        </p:nvSpPr>
        <p:spPr bwMode="gray">
          <a:xfrm>
            <a:off x="855663" y="228602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none" anchor="ctr"/>
          <a:lstStyle>
            <a:lvl1pPr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9pPr>
          </a:lstStyle>
          <a:p>
            <a:pPr eaLnBrk="1" hangingPunct="1">
              <a:defRPr/>
            </a:pPr>
            <a:endParaRPr lang="zh-TW" altLang="en-US" sz="1800">
              <a:latin typeface="Tahoma" panose="020B0604030504040204" pitchFamily="34" charset="0"/>
            </a:endParaRPr>
          </a:p>
        </p:txBody>
      </p:sp>
      <p:sp>
        <p:nvSpPr>
          <p:cNvPr id="16" name="Rectangle 24">
            <a:extLst>
              <a:ext uri="{FF2B5EF4-FFF2-40B4-BE49-F238E27FC236}">
                <a16:creationId xmlns:a16="http://schemas.microsoft.com/office/drawing/2014/main" id="{01D95830-3828-4E7E-9931-A4F4257B5B07}"/>
              </a:ext>
            </a:extLst>
          </p:cNvPr>
          <p:cNvSpPr>
            <a:spLocks noChangeArrowheads="1"/>
          </p:cNvSpPr>
          <p:nvPr/>
        </p:nvSpPr>
        <p:spPr bwMode="gray">
          <a:xfrm>
            <a:off x="536576" y="1019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9pPr>
          </a:lstStyle>
          <a:p>
            <a:pPr eaLnBrk="1" hangingPunct="1">
              <a:defRPr/>
            </a:pPr>
            <a:endParaRPr lang="zh-TW" altLang="en-US" sz="1800">
              <a:latin typeface="Tahoma" panose="020B0604030504040204" pitchFamily="34" charset="0"/>
            </a:endParaRPr>
          </a:p>
        </p:txBody>
      </p:sp>
      <p:sp>
        <p:nvSpPr>
          <p:cNvPr id="17" name="副標題 4">
            <a:extLst>
              <a:ext uri="{FF2B5EF4-FFF2-40B4-BE49-F238E27FC236}">
                <a16:creationId xmlns:a16="http://schemas.microsoft.com/office/drawing/2014/main" id="{929D32BF-1A2C-4EA6-BE52-3A42876BDA66}"/>
              </a:ext>
            </a:extLst>
          </p:cNvPr>
          <p:cNvSpPr txBox="1">
            <a:spLocks/>
          </p:cNvSpPr>
          <p:nvPr/>
        </p:nvSpPr>
        <p:spPr>
          <a:xfrm>
            <a:off x="6616617" y="6405232"/>
            <a:ext cx="2614860" cy="485547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500" b="1" dirty="0">
                <a:solidFill>
                  <a:srgbClr val="E2C5FF"/>
                </a:solidFill>
              </a:rPr>
              <a:t>清華大學普物實驗室</a:t>
            </a:r>
          </a:p>
        </p:txBody>
      </p:sp>
    </p:spTree>
    <p:extLst>
      <p:ext uri="{BB962C8B-B14F-4D97-AF65-F5344CB8AC3E}">
        <p14:creationId xmlns:p14="http://schemas.microsoft.com/office/powerpoint/2010/main" val="3965522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7AA5C-39E3-40D0-80C7-9192E686982B}" type="datetimeFigureOut">
              <a:rPr lang="zh-TW" altLang="en-US" smtClean="0"/>
              <a:t>2023/9/1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1FEFE-C464-4BB5-A135-7231819AC1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6859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7AA5C-39E3-40D0-80C7-9192E686982B}" type="datetimeFigureOut">
              <a:rPr lang="zh-TW" altLang="en-US" smtClean="0"/>
              <a:t>2023/9/1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1FEFE-C464-4BB5-A135-7231819AC1C2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5401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6"/>
            <a:ext cx="75438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8"/>
            <a:ext cx="3703320" cy="4023359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7AA5C-39E3-40D0-80C7-9192E686982B}" type="datetimeFigureOut">
              <a:rPr lang="zh-TW" altLang="en-US" smtClean="0"/>
              <a:t>2023/9/1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1FEFE-C464-4BB5-A135-7231819AC1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577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6"/>
            <a:ext cx="75438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7AA5C-39E3-40D0-80C7-9192E686982B}" type="datetimeFigureOut">
              <a:rPr lang="zh-TW" altLang="en-US" smtClean="0"/>
              <a:t>2023/9/1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1FEFE-C464-4BB5-A135-7231819AC1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2814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>
            <a:lvl1pPr algn="ctr">
              <a:defRPr sz="4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7AA5C-39E3-40D0-80C7-9192E686982B}" type="datetimeFigureOut">
              <a:rPr lang="zh-TW" altLang="en-US" smtClean="0"/>
              <a:t>2023/9/1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1FEFE-C464-4BB5-A135-7231819AC1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33785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7AA5C-39E3-40D0-80C7-9192E686982B}" type="datetimeFigureOut">
              <a:rPr lang="zh-TW" altLang="en-US" smtClean="0"/>
              <a:t>2023/9/1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1FEFE-C464-4BB5-A135-7231819AC1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8338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3715" y="484909"/>
            <a:ext cx="5587925" cy="61790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7AA5C-39E3-40D0-80C7-9192E686982B}" type="datetimeFigureOut">
              <a:rPr lang="zh-TW" altLang="en-US" smtClean="0"/>
              <a:t>2023/9/1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1FEFE-C464-4BB5-A135-7231819AC1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8348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8" y="731520"/>
            <a:ext cx="5009393" cy="5257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5" y="6459788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7F57AA5C-39E3-40D0-80C7-9192E686982B}" type="datetimeFigureOut">
              <a:rPr lang="zh-TW" altLang="en-US" smtClean="0"/>
              <a:t>2023/9/1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921FEFE-C464-4BB5-A135-7231819AC1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1530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7AA5C-39E3-40D0-80C7-9192E686982B}" type="datetimeFigureOut">
              <a:rPr lang="zh-TW" altLang="en-US" smtClean="0"/>
              <a:t>2023/9/1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1FEFE-C464-4BB5-A135-7231819AC1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08309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7AA5C-39E3-40D0-80C7-9192E686982B}" type="datetimeFigureOut">
              <a:rPr lang="zh-TW" altLang="en-US" smtClean="0"/>
              <a:t>2023/9/1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1FEFE-C464-4BB5-A135-7231819AC1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34644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414781"/>
            <a:ext cx="1971675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7AA5C-39E3-40D0-80C7-9192E686982B}" type="datetimeFigureOut">
              <a:rPr lang="zh-TW" altLang="en-US" smtClean="0"/>
              <a:t>2023/9/1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1FEFE-C464-4BB5-A135-7231819AC1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79817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:a16="http://schemas.microsoft.com/office/drawing/2014/main" id="{A6D34404-EB01-43D4-932D-7AF7D9C04224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511175" y="336552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>
            <a:lvl1pPr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9pPr>
          </a:lstStyle>
          <a:p>
            <a:pPr eaLnBrk="1" hangingPunct="1">
              <a:defRPr/>
            </a:pPr>
            <a:endParaRPr lang="zh-TW" altLang="en-US" sz="1800">
              <a:latin typeface="Tahoma" panose="020B0604030504040204" pitchFamily="34" charset="0"/>
            </a:endParaRPr>
          </a:p>
        </p:txBody>
      </p:sp>
      <p:sp>
        <p:nvSpPr>
          <p:cNvPr id="3" name="Rectangle 19">
            <a:extLst>
              <a:ext uri="{FF2B5EF4-FFF2-40B4-BE49-F238E27FC236}">
                <a16:creationId xmlns:a16="http://schemas.microsoft.com/office/drawing/2014/main" id="{1AFDC140-7706-42FE-957A-28BC1280B7BC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893763" y="336552"/>
            <a:ext cx="328612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9pPr>
          </a:lstStyle>
          <a:p>
            <a:pPr eaLnBrk="1" hangingPunct="1">
              <a:defRPr/>
            </a:pPr>
            <a:endParaRPr lang="zh-TW" altLang="en-US" sz="1800">
              <a:latin typeface="Tahoma" panose="020B0604030504040204" pitchFamily="34" charset="0"/>
            </a:endParaRPr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34952434-2716-4C2E-995C-F38BF1F73A93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635001" y="758827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/>
        </p:spPr>
        <p:txBody>
          <a:bodyPr wrap="none" anchor="ctr"/>
          <a:lstStyle>
            <a:lvl1pPr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9pPr>
          </a:lstStyle>
          <a:p>
            <a:pPr eaLnBrk="1" hangingPunct="1">
              <a:defRPr/>
            </a:pPr>
            <a:endParaRPr lang="zh-TW" altLang="en-US" sz="1800">
              <a:latin typeface="Tahoma" panose="020B0604030504040204" pitchFamily="34" charset="0"/>
            </a:endParaRPr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5C493765-8060-453C-9952-E5E5E6530B98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004889" y="758827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9pPr>
          </a:lstStyle>
          <a:p>
            <a:pPr eaLnBrk="1" hangingPunct="1">
              <a:defRPr/>
            </a:pPr>
            <a:endParaRPr lang="zh-TW" altLang="en-US" sz="1800">
              <a:latin typeface="Tahoma" panose="020B0604030504040204" pitchFamily="34" charset="0"/>
            </a:endParaRPr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4D49426B-275A-47D1-9155-678C2435F228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220664" y="685802"/>
            <a:ext cx="560387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/>
        </p:spPr>
        <p:txBody>
          <a:bodyPr wrap="none" anchor="ctr"/>
          <a:lstStyle>
            <a:lvl1pPr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9pPr>
          </a:lstStyle>
          <a:p>
            <a:pPr eaLnBrk="1" hangingPunct="1">
              <a:defRPr/>
            </a:pPr>
            <a:endParaRPr lang="zh-TW" altLang="en-US" sz="1800">
              <a:latin typeface="Tahoma" panose="020B0604030504040204" pitchFamily="34" charset="0"/>
            </a:endParaRPr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E1315073-75D3-4BEB-9555-2CFE7A912FCA}"/>
              </a:ext>
            </a:extLst>
          </p:cNvPr>
          <p:cNvSpPr>
            <a:spLocks noChangeArrowheads="1"/>
          </p:cNvSpPr>
          <p:nvPr/>
        </p:nvSpPr>
        <p:spPr bwMode="gray">
          <a:xfrm>
            <a:off x="855663" y="228602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none" anchor="ctr"/>
          <a:lstStyle>
            <a:lvl1pPr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9pPr>
          </a:lstStyle>
          <a:p>
            <a:pPr eaLnBrk="1" hangingPunct="1">
              <a:defRPr/>
            </a:pPr>
            <a:endParaRPr lang="zh-TW" altLang="en-US" sz="1800">
              <a:latin typeface="Tahoma" panose="020B0604030504040204" pitchFamily="34" charset="0"/>
            </a:endParaRPr>
          </a:p>
        </p:txBody>
      </p:sp>
      <p:sp>
        <p:nvSpPr>
          <p:cNvPr id="8" name="Rectangle 24">
            <a:extLst>
              <a:ext uri="{FF2B5EF4-FFF2-40B4-BE49-F238E27FC236}">
                <a16:creationId xmlns:a16="http://schemas.microsoft.com/office/drawing/2014/main" id="{0E8C9546-6068-4894-91A5-15684E43F42B}"/>
              </a:ext>
            </a:extLst>
          </p:cNvPr>
          <p:cNvSpPr>
            <a:spLocks noChangeArrowheads="1"/>
          </p:cNvSpPr>
          <p:nvPr/>
        </p:nvSpPr>
        <p:spPr bwMode="gray">
          <a:xfrm>
            <a:off x="536576" y="1019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  <a:sym typeface="Wingdings" panose="05000000000000000000" pitchFamily="2" charset="2"/>
              </a:defRPr>
            </a:lvl9pPr>
          </a:lstStyle>
          <a:p>
            <a:pPr eaLnBrk="1" hangingPunct="1">
              <a:defRPr/>
            </a:pPr>
            <a:endParaRPr lang="zh-TW" altLang="en-US" sz="1800">
              <a:latin typeface="Tahoma" panose="020B0604030504040204" pitchFamily="34" charset="0"/>
            </a:endParaRPr>
          </a:p>
        </p:txBody>
      </p:sp>
      <p:pic>
        <p:nvPicPr>
          <p:cNvPr id="9" name="Picture 17" descr="2_02">
            <a:extLst>
              <a:ext uri="{FF2B5EF4-FFF2-40B4-BE49-F238E27FC236}">
                <a16:creationId xmlns:a16="http://schemas.microsoft.com/office/drawing/2014/main" id="{960072E2-2C41-47DD-B508-160155CE7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52402"/>
            <a:ext cx="11430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686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/>
          <p:nvPr/>
        </p:nvSpPr>
        <p:spPr>
          <a:xfrm>
            <a:off x="2" y="6400800"/>
            <a:ext cx="9144001" cy="457200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8"/>
          <p:cNvSpPr/>
          <p:nvPr/>
        </p:nvSpPr>
        <p:spPr>
          <a:xfrm>
            <a:off x="2" y="6334319"/>
            <a:ext cx="9144001" cy="65999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45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 algn="r">
              <a:buNone/>
              <a:defRPr sz="1350" cap="all" spc="113" baseline="0">
                <a:solidFill>
                  <a:schemeClr val="tx2"/>
                </a:solidFill>
                <a:latin typeface="+mj-lt"/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7AA5C-39E3-40D0-80C7-9192E686982B}" type="datetimeFigureOut">
              <a:rPr lang="zh-TW" altLang="en-US" smtClean="0"/>
              <a:t>2023/9/1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1FEFE-C464-4BB5-A135-7231819AC1C2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378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40"/>
            <a:ext cx="3703320" cy="4023359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7AA5C-39E3-40D0-80C7-9192E686982B}" type="datetimeFigureOut">
              <a:rPr lang="zh-TW" altLang="en-US" smtClean="0"/>
              <a:t>2023/9/1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1FEFE-C464-4BB5-A135-7231819AC1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9705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125" b="0" cap="all" baseline="0">
                <a:solidFill>
                  <a:schemeClr val="tx2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125" b="0" cap="all" baseline="0">
                <a:solidFill>
                  <a:schemeClr val="tx2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7AA5C-39E3-40D0-80C7-9192E686982B}" type="datetimeFigureOut">
              <a:rPr lang="zh-TW" altLang="en-US" smtClean="0"/>
              <a:t>2023/9/1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1FEFE-C464-4BB5-A135-7231819AC1C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Title Placeholder 1"/>
          <p:cNvSpPr txBox="1">
            <a:spLocks/>
          </p:cNvSpPr>
          <p:nvPr/>
        </p:nvSpPr>
        <p:spPr>
          <a:xfrm>
            <a:off x="2429134" y="241446"/>
            <a:ext cx="4194293" cy="1013912"/>
          </a:xfrm>
          <a:prstGeom prst="rect">
            <a:avLst/>
          </a:prstGeom>
        </p:spPr>
        <p:txBody>
          <a:bodyPr vert="horz" lIns="51435" tIns="25718" rIns="51435" bIns="25718" rtlCol="0" anchor="ctr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50" baseline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2025" dirty="0">
                <a:solidFill>
                  <a:sysClr val="windowText" lastClr="000000"/>
                </a:solidFill>
              </a:rPr>
              <a:t>按一下以編輯母片標題樣式</a:t>
            </a:r>
            <a:endParaRPr lang="en-US" sz="2025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739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540" y="108157"/>
            <a:ext cx="5224368" cy="807840"/>
          </a:xfrm>
          <a:solidFill>
            <a:schemeClr val="bg1"/>
          </a:solidFill>
        </p:spPr>
        <p:txBody>
          <a:bodyPr/>
          <a:lstStyle>
            <a:lvl1pPr>
              <a:defRPr sz="3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7AA5C-39E3-40D0-80C7-9192E686982B}" type="datetimeFigureOut">
              <a:rPr lang="zh-TW" altLang="en-US" smtClean="0"/>
              <a:t>2023/9/1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1FEFE-C464-4BB5-A135-7231819AC1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0751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/>
          <p:nvPr/>
        </p:nvSpPr>
        <p:spPr>
          <a:xfrm>
            <a:off x="2" y="6400800"/>
            <a:ext cx="9144001" cy="457200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8"/>
          <p:cNvSpPr/>
          <p:nvPr/>
        </p:nvSpPr>
        <p:spPr>
          <a:xfrm>
            <a:off x="2" y="6334319"/>
            <a:ext cx="9144001" cy="65999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7AA5C-39E3-40D0-80C7-9192E686982B}" type="datetimeFigureOut">
              <a:rPr lang="zh-TW" altLang="en-US" smtClean="0"/>
              <a:t>2023/9/1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1FEFE-C464-4BB5-A135-7231819AC1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2068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038093" cy="6858000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2025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9" y="731520"/>
            <a:ext cx="5009393" cy="5257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844">
                <a:solidFill>
                  <a:srgbClr val="FFFFFF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6" y="6459790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7F57AA5C-39E3-40D0-80C7-9192E686982B}" type="datetimeFigureOut">
              <a:rPr lang="zh-TW" altLang="en-US" smtClean="0"/>
              <a:t>2023/9/1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90"/>
            <a:ext cx="3486150" cy="365125"/>
          </a:xfrm>
        </p:spPr>
        <p:txBody>
          <a:bodyPr/>
          <a:lstStyle>
            <a:lvl1pPr algn="ctr">
              <a:defRPr>
                <a:solidFill>
                  <a:srgbClr val="7030A0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921FEFE-C464-4BB5-A135-7231819AC1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5527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" y="4953000"/>
            <a:ext cx="9141619" cy="1905000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4" y="4915076"/>
            <a:ext cx="9141619" cy="64008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2025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338"/>
              </a:spcAft>
              <a:buNone/>
              <a:defRPr sz="844">
                <a:solidFill>
                  <a:srgbClr val="FFFFFF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7AA5C-39E3-40D0-80C7-9192E686982B}" type="datetimeFigureOut">
              <a:rPr lang="zh-TW" altLang="en-US" smtClean="0"/>
              <a:t>2023/9/1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1FEFE-C464-4BB5-A135-7231819AC1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168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/>
          <p:nvPr/>
        </p:nvSpPr>
        <p:spPr>
          <a:xfrm flipV="1">
            <a:off x="0" y="197440"/>
            <a:ext cx="9144000" cy="70920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2" y="6400800"/>
            <a:ext cx="9144001" cy="457200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" y="6334319"/>
            <a:ext cx="9144001" cy="65999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552" y="1282389"/>
            <a:ext cx="8208913" cy="483538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3" y="6459790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6">
                <a:solidFill>
                  <a:srgbClr val="FFFFFF"/>
                </a:solidFill>
              </a:defRPr>
            </a:lvl1pPr>
          </a:lstStyle>
          <a:p>
            <a:fld id="{7F57AA5C-39E3-40D0-80C7-9192E686982B}" type="datetimeFigureOut">
              <a:rPr lang="zh-TW" altLang="en-US" smtClean="0"/>
              <a:t>2023/9/1</a:t>
            </a:fld>
            <a:endParaRPr lang="zh-TW" alt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13714" y="484909"/>
            <a:ext cx="5224368" cy="61790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zh-TW" altLang="en-US" dirty="0"/>
              <a:t>按一下以編輯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0" y="6459790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13" cap="all" baseline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6" y="6459790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91">
                <a:solidFill>
                  <a:srgbClr val="FFFFFF"/>
                </a:solidFill>
              </a:defRPr>
            </a:lvl1pPr>
          </a:lstStyle>
          <a:p>
            <a:fld id="{1921FEFE-C464-4BB5-A135-7231819AC1C2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14" name="群組 13"/>
          <p:cNvGrpSpPr/>
          <p:nvPr/>
        </p:nvGrpSpPr>
        <p:grpSpPr>
          <a:xfrm>
            <a:off x="153201" y="57303"/>
            <a:ext cx="1826512" cy="393708"/>
            <a:chOff x="153201" y="57303"/>
            <a:chExt cx="1826512" cy="393708"/>
          </a:xfrm>
          <a:effectLst>
            <a:outerShdw blurRad="50800" dist="50800" dir="5400000" algn="ctr" rotWithShape="0">
              <a:schemeClr val="bg1"/>
            </a:outerShdw>
          </a:effectLst>
        </p:grpSpPr>
        <p:sp>
          <p:nvSpPr>
            <p:cNvPr id="15" name="矩形 14"/>
            <p:cNvSpPr/>
            <p:nvPr/>
          </p:nvSpPr>
          <p:spPr>
            <a:xfrm>
              <a:off x="153201" y="57303"/>
              <a:ext cx="1826512" cy="3653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>
                <a:effectLst/>
              </a:endParaRPr>
            </a:p>
          </p:txBody>
        </p:sp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201" y="85709"/>
              <a:ext cx="1826512" cy="365302"/>
            </a:xfrm>
            <a:prstGeom prst="rect">
              <a:avLst/>
            </a:prstGeom>
          </p:spPr>
        </p:pic>
      </p:grpSp>
      <p:sp>
        <p:nvSpPr>
          <p:cNvPr id="17" name="矩形 16"/>
          <p:cNvSpPr/>
          <p:nvPr/>
        </p:nvSpPr>
        <p:spPr>
          <a:xfrm>
            <a:off x="39744" y="6459787"/>
            <a:ext cx="1904689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013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國立清華大學 普通物理實驗室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4DF27C1-B21C-46EA-B7EC-4025931BCA1D}"/>
              </a:ext>
            </a:extLst>
          </p:cNvPr>
          <p:cNvSpPr txBox="1"/>
          <p:nvPr/>
        </p:nvSpPr>
        <p:spPr>
          <a:xfrm>
            <a:off x="8040086" y="6411434"/>
            <a:ext cx="8672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>
                <a:solidFill>
                  <a:schemeClr val="bg1"/>
                </a:solidFill>
              </a:rPr>
              <a:t>By FYLEE</a:t>
            </a:r>
            <a:endParaRPr lang="zh-TW" altLang="en-US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345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514350" rtl="0" eaLnBrk="1" latinLnBrk="0" hangingPunct="1">
        <a:lnSpc>
          <a:spcPct val="85000"/>
        </a:lnSpc>
        <a:spcBef>
          <a:spcPct val="0"/>
        </a:spcBef>
        <a:buNone/>
        <a:defRPr sz="3300" b="1" kern="1200" spc="-28" baseline="0">
          <a:solidFill>
            <a:schemeClr val="tx1"/>
          </a:solidFill>
          <a:effectLst/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0" indent="0" algn="l" defTabSz="514350" rtl="0" eaLnBrk="1" latinLnBrk="0" hangingPunct="1">
        <a:lnSpc>
          <a:spcPct val="90000"/>
        </a:lnSpc>
        <a:spcBef>
          <a:spcPts val="675"/>
        </a:spcBef>
        <a:spcAft>
          <a:spcPts val="113"/>
        </a:spcAft>
        <a:buClr>
          <a:srgbClr val="9966FF"/>
        </a:buClr>
        <a:buSzPct val="100000"/>
        <a:buFont typeface="Wingdings" panose="05000000000000000000" pitchFamily="2" charset="2"/>
        <a:buNone/>
        <a:defRPr sz="135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112514" indent="0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rgbClr val="9966FF"/>
        </a:buClr>
        <a:buFont typeface="Wingdings" panose="05000000000000000000" pitchFamily="2" charset="2"/>
        <a:buNone/>
        <a:defRPr sz="1238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216027" indent="0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rgbClr val="9966FF"/>
        </a:buClr>
        <a:buFont typeface="Arial" panose="020B0604020202020204" pitchFamily="34" charset="0"/>
        <a:buNone/>
        <a:defRPr sz="1125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318897" indent="0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rgbClr val="9966FF"/>
        </a:buClr>
        <a:buFont typeface="Arial" panose="020B0604020202020204" pitchFamily="34" charset="0"/>
        <a:buNone/>
        <a:defRPr sz="1125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421767" indent="0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rgbClr val="9966FF"/>
        </a:buClr>
        <a:buFont typeface="Arial" panose="020B0604020202020204" pitchFamily="34" charset="0"/>
        <a:buNone/>
        <a:defRPr sz="1125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618750" indent="-128588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Font typeface="Calibri" pitchFamily="34" charset="0"/>
        <a:buChar char="◦"/>
        <a:defRPr sz="78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731250" indent="-128588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Font typeface="Calibri" pitchFamily="34" charset="0"/>
        <a:buChar char="◦"/>
        <a:defRPr sz="78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843750" indent="-128588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Font typeface="Calibri" pitchFamily="34" charset="0"/>
        <a:buChar char="◦"/>
        <a:defRPr sz="78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956250" indent="-128588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Font typeface="Calibri" pitchFamily="34" charset="0"/>
        <a:buChar char="◦"/>
        <a:defRPr sz="78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7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6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2" y="6459788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7F57AA5C-39E3-40D0-80C7-9192E686982B}" type="datetimeFigureOut">
              <a:rPr lang="zh-TW" altLang="en-US" smtClean="0"/>
              <a:t>2023/9/1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0" y="6459788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5" y="6459788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1921FEFE-C464-4BB5-A135-7231819AC1C2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38" descr="2_02">
            <a:extLst>
              <a:ext uri="{FF2B5EF4-FFF2-40B4-BE49-F238E27FC236}">
                <a16:creationId xmlns:a16="http://schemas.microsoft.com/office/drawing/2014/main" id="{1647956A-FBE4-4934-864F-3AEDF7792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52400"/>
            <a:ext cx="76200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副標題 4">
            <a:extLst>
              <a:ext uri="{FF2B5EF4-FFF2-40B4-BE49-F238E27FC236}">
                <a16:creationId xmlns:a16="http://schemas.microsoft.com/office/drawing/2014/main" id="{5EAF91F6-46E0-461F-84B2-436E4C02C242}"/>
              </a:ext>
            </a:extLst>
          </p:cNvPr>
          <p:cNvSpPr txBox="1">
            <a:spLocks/>
          </p:cNvSpPr>
          <p:nvPr/>
        </p:nvSpPr>
        <p:spPr>
          <a:xfrm>
            <a:off x="6616617" y="6405232"/>
            <a:ext cx="2614860" cy="485547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500" b="1" dirty="0">
                <a:solidFill>
                  <a:srgbClr val="E2C5FF"/>
                </a:solidFill>
              </a:rPr>
              <a:t>清華大學普物實驗室</a:t>
            </a:r>
          </a:p>
        </p:txBody>
      </p:sp>
    </p:spTree>
    <p:extLst>
      <p:ext uri="{BB962C8B-B14F-4D97-AF65-F5344CB8AC3E}">
        <p14:creationId xmlns:p14="http://schemas.microsoft.com/office/powerpoint/2010/main" val="4149330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svg"/><Relationship Id="rId11" Type="http://schemas.microsoft.com/office/2007/relationships/hdphoto" Target="../media/hdphoto7.wdp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microsoft.com/office/2007/relationships/hdphoto" Target="../media/hdphoto6.wdp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microsoft.com/office/2007/relationships/hdphoto" Target="../media/hdphoto9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physlets.org/tracker/" TargetMode="Externa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physlets.org/tracker/tracker_help.pdf" TargetMode="External"/><Relationship Id="rId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2.wdp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5.wdp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5.wdp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4.wdp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2.png"/><Relationship Id="rId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29D19DD-8525-45D6-9851-02AE9BA4F2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1240198"/>
            <a:ext cx="8321040" cy="2674620"/>
          </a:xfrm>
        </p:spPr>
        <p:txBody>
          <a:bodyPr anchor="ctr"/>
          <a:lstStyle/>
          <a:p>
            <a:r>
              <a:rPr lang="en-US" altLang="zh-TW" b="1" dirty="0"/>
              <a:t>Tracker</a:t>
            </a:r>
            <a:br>
              <a:rPr lang="en-US" altLang="zh-TW" b="1" dirty="0"/>
            </a:br>
            <a:r>
              <a:rPr lang="en-US" altLang="zh-TW" b="1" dirty="0"/>
              <a:t> – simple harmonic motion</a:t>
            </a:r>
            <a:endParaRPr lang="zh-TW" altLang="en-US" b="1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588B954-88C0-4B9D-B71B-7CFFFAA08E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6235" y="4297109"/>
            <a:ext cx="7543800" cy="1566661"/>
          </a:xfrm>
        </p:spPr>
        <p:txBody>
          <a:bodyPr>
            <a:normAutofit/>
          </a:bodyPr>
          <a:lstStyle/>
          <a:p>
            <a:pPr algn="r"/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---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以簡諧運動為例</a:t>
            </a:r>
          </a:p>
          <a:p>
            <a:pPr algn="r"/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619B690-4983-4809-A765-13B5B1EF826C}"/>
              </a:ext>
            </a:extLst>
          </p:cNvPr>
          <p:cNvSpPr txBox="1"/>
          <p:nvPr/>
        </p:nvSpPr>
        <p:spPr>
          <a:xfrm>
            <a:off x="6116596" y="4749472"/>
            <a:ext cx="2803439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TW" sz="1400" dirty="0"/>
              <a:t>Tracker-6.1.3</a:t>
            </a:r>
            <a:r>
              <a:rPr lang="zh-TW" altLang="en-US" sz="1400" dirty="0"/>
              <a:t> </a:t>
            </a:r>
            <a:r>
              <a:rPr lang="zh-TW" altLang="en-US" sz="1350" dirty="0">
                <a:latin typeface="標楷體" panose="03000509000000000000" pitchFamily="65" charset="-120"/>
                <a:ea typeface="標楷體" panose="03000509000000000000" pitchFamily="65" charset="-120"/>
              </a:rPr>
              <a:t>版本</a:t>
            </a:r>
            <a:r>
              <a:rPr lang="en-US" altLang="zh-TW" sz="135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  <a:p>
            <a:pPr algn="r">
              <a:lnSpc>
                <a:spcPct val="150000"/>
              </a:lnSpc>
            </a:pPr>
            <a:r>
              <a:rPr lang="en-US" altLang="zh-TW" sz="1350" dirty="0">
                <a:latin typeface="標楷體" panose="03000509000000000000" pitchFamily="65" charset="-120"/>
                <a:ea typeface="標楷體" panose="03000509000000000000" pitchFamily="65" charset="-120"/>
              </a:rPr>
              <a:t>2023/8/23</a:t>
            </a:r>
            <a:r>
              <a:rPr lang="zh-TW" altLang="en-US" sz="1350" dirty="0">
                <a:latin typeface="標楷體" panose="03000509000000000000" pitchFamily="65" charset="-120"/>
                <a:ea typeface="標楷體" panose="03000509000000000000" pitchFamily="65" charset="-120"/>
              </a:rPr>
              <a:t>李芳瑜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53E8672-2A1A-4EDF-B119-EF6BDC47F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1186" y="4172669"/>
            <a:ext cx="3819262" cy="214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94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2B44040-1A5D-44E8-9A06-3348C2964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375" y="1392016"/>
            <a:ext cx="4725815" cy="531109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B960DA2-6897-496D-9064-199A509BC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6354"/>
            <a:ext cx="7543800" cy="1319533"/>
          </a:xfrm>
        </p:spPr>
        <p:txBody>
          <a:bodyPr anchor="t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dirty="0"/>
              <a:t>If need to rotate the video:</a:t>
            </a:r>
            <a:br>
              <a:rPr lang="en-US" altLang="zh-TW" dirty="0"/>
            </a:br>
            <a:r>
              <a:rPr lang="en-US" altLang="zh-TW" dirty="0"/>
              <a:t>Video filters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969BEC0-98EC-48F3-BC22-BF428BA37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354" y="3429000"/>
            <a:ext cx="2648320" cy="294363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5E1C3F9-4577-456C-9C7F-E844624059C9}"/>
              </a:ext>
            </a:extLst>
          </p:cNvPr>
          <p:cNvSpPr/>
          <p:nvPr/>
        </p:nvSpPr>
        <p:spPr>
          <a:xfrm flipH="1" flipV="1">
            <a:off x="1930608" y="1515304"/>
            <a:ext cx="811823" cy="35243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80085AC-F68B-4480-BEE6-5927B5296AD2}"/>
              </a:ext>
            </a:extLst>
          </p:cNvPr>
          <p:cNvSpPr/>
          <p:nvPr/>
        </p:nvSpPr>
        <p:spPr>
          <a:xfrm flipH="1" flipV="1">
            <a:off x="3841601" y="6020201"/>
            <a:ext cx="811823" cy="35243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A8E8632-606D-4056-83A2-DD1BCC06B6AF}"/>
              </a:ext>
            </a:extLst>
          </p:cNvPr>
          <p:cNvSpPr txBox="1"/>
          <p:nvPr/>
        </p:nvSpPr>
        <p:spPr>
          <a:xfrm>
            <a:off x="3841601" y="2641106"/>
            <a:ext cx="4030078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2800" dirty="0"/>
              <a:t>Video/ Filters/New/Rotate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645275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1DB19FE-9F55-4A49-8A38-6A45F0AAFF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3"/>
          <a:stretch/>
        </p:blipFill>
        <p:spPr>
          <a:xfrm>
            <a:off x="901462" y="1470574"/>
            <a:ext cx="7200000" cy="496410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416D50E-D24A-4476-A9C6-5F829AD3D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30574"/>
            <a:ext cx="7543800" cy="1440000"/>
          </a:xfrm>
        </p:spPr>
        <p:txBody>
          <a:bodyPr anchor="ctr"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n-US" altLang="zh-TW" b="1" dirty="0"/>
              <a:t>2. Identify the frames ("video clip") you wish to analyze</a:t>
            </a: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D4E2AB9-18FF-43FA-B694-177E01C98469}"/>
              </a:ext>
            </a:extLst>
          </p:cNvPr>
          <p:cNvSpPr/>
          <p:nvPr/>
        </p:nvSpPr>
        <p:spPr>
          <a:xfrm>
            <a:off x="311689" y="4934163"/>
            <a:ext cx="1022542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00"/>
                </a:solidFill>
                <a:latin typeface="Arial" panose="020B0604020202020204" pitchFamily="34" charset="0"/>
              </a:rPr>
              <a:t>frame</a:t>
            </a:r>
            <a:endParaRPr lang="zh-TW" altLang="en-US" sz="24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78E93DE-A26E-43B8-B325-FD0B850435F6}"/>
              </a:ext>
            </a:extLst>
          </p:cNvPr>
          <p:cNvSpPr/>
          <p:nvPr/>
        </p:nvSpPr>
        <p:spPr>
          <a:xfrm>
            <a:off x="1412733" y="4923129"/>
            <a:ext cx="1399742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rgbClr val="000000"/>
                </a:solidFill>
                <a:latin typeface="Arial" panose="020B0604020202020204" pitchFamily="34" charset="0"/>
              </a:rPr>
              <a:t>Play rate</a:t>
            </a:r>
            <a:endParaRPr lang="zh-TW" altLang="en-US" sz="24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751B93F-52D4-4D85-B955-72B74394809C}"/>
              </a:ext>
            </a:extLst>
          </p:cNvPr>
          <p:cNvSpPr/>
          <p:nvPr/>
        </p:nvSpPr>
        <p:spPr>
          <a:xfrm>
            <a:off x="6506563" y="4728619"/>
            <a:ext cx="1484702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00"/>
                </a:solidFill>
                <a:latin typeface="Arial" panose="020B0604020202020204" pitchFamily="34" charset="0"/>
              </a:rPr>
              <a:t>step size </a:t>
            </a:r>
            <a:endParaRPr lang="zh-TW" altLang="en-US" sz="2400" dirty="0"/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2F52239B-8E31-4A68-B30F-61D88134AD6F}"/>
              </a:ext>
            </a:extLst>
          </p:cNvPr>
          <p:cNvCxnSpPr/>
          <p:nvPr/>
        </p:nvCxnSpPr>
        <p:spPr>
          <a:xfrm flipV="1">
            <a:off x="7215371" y="5268853"/>
            <a:ext cx="0" cy="360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45875DC0-A2B5-4559-A240-4C23C6E45AF7}"/>
              </a:ext>
            </a:extLst>
          </p:cNvPr>
          <p:cNvCxnSpPr/>
          <p:nvPr/>
        </p:nvCxnSpPr>
        <p:spPr>
          <a:xfrm flipV="1">
            <a:off x="1644489" y="5370146"/>
            <a:ext cx="0" cy="3090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E6AD481D-2B14-422A-B001-B6C11253859F}"/>
              </a:ext>
            </a:extLst>
          </p:cNvPr>
          <p:cNvCxnSpPr/>
          <p:nvPr/>
        </p:nvCxnSpPr>
        <p:spPr>
          <a:xfrm flipV="1">
            <a:off x="1185849" y="5370146"/>
            <a:ext cx="0" cy="3090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F32C24FA-D0E7-4945-99AE-0EC77D003F6E}"/>
              </a:ext>
            </a:extLst>
          </p:cNvPr>
          <p:cNvSpPr/>
          <p:nvPr/>
        </p:nvSpPr>
        <p:spPr>
          <a:xfrm>
            <a:off x="1644489" y="6336290"/>
            <a:ext cx="3007555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rgbClr val="000000"/>
                </a:solidFill>
                <a:latin typeface="Arial" panose="020B0604020202020204" pitchFamily="34" charset="0"/>
              </a:rPr>
              <a:t>start and end frames</a:t>
            </a:r>
            <a:endParaRPr lang="zh-TW" altLang="en-US" sz="2400" dirty="0"/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9252CB8C-473F-40C2-AC01-B2AC0E71B24F}"/>
              </a:ext>
            </a:extLst>
          </p:cNvPr>
          <p:cNvCxnSpPr>
            <a:cxnSpLocks/>
          </p:cNvCxnSpPr>
          <p:nvPr/>
        </p:nvCxnSpPr>
        <p:spPr>
          <a:xfrm>
            <a:off x="2599875" y="6029821"/>
            <a:ext cx="0" cy="288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89547152-7054-4E9B-8130-F267A305C53A}"/>
              </a:ext>
            </a:extLst>
          </p:cNvPr>
          <p:cNvSpPr/>
          <p:nvPr/>
        </p:nvSpPr>
        <p:spPr>
          <a:xfrm>
            <a:off x="4572000" y="2022492"/>
            <a:ext cx="648929" cy="3785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7DF27AB-B6DE-48CA-9782-6C2F5D4EB01A}"/>
              </a:ext>
            </a:extLst>
          </p:cNvPr>
          <p:cNvSpPr/>
          <p:nvPr/>
        </p:nvSpPr>
        <p:spPr>
          <a:xfrm>
            <a:off x="4175951" y="2520087"/>
            <a:ext cx="2735044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rgbClr val="000000"/>
                </a:solidFill>
                <a:latin typeface="Arial" panose="020B0604020202020204" pitchFamily="34" charset="0"/>
              </a:rPr>
              <a:t>Select Zoom Level</a:t>
            </a:r>
            <a:endParaRPr lang="zh-TW" altLang="en-US" sz="24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192BF99-1662-4512-AA1E-81B3337F6225}"/>
              </a:ext>
            </a:extLst>
          </p:cNvPr>
          <p:cNvSpPr/>
          <p:nvPr/>
        </p:nvSpPr>
        <p:spPr>
          <a:xfrm>
            <a:off x="1154872" y="3323379"/>
            <a:ext cx="5868914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rgbClr val="000000"/>
                </a:solidFill>
                <a:latin typeface="Arial" panose="020B0604020202020204" pitchFamily="34" charset="0"/>
              </a:rPr>
              <a:t>Zoom in / zoom out:</a:t>
            </a:r>
          </a:p>
          <a:p>
            <a:r>
              <a:rPr lang="en-US" altLang="zh-TW" sz="2400" dirty="0">
                <a:solidFill>
                  <a:srgbClr val="000000"/>
                </a:solidFill>
                <a:latin typeface="Arial" panose="020B0604020202020204" pitchFamily="34" charset="0"/>
              </a:rPr>
              <a:t>Click on the film and roll the mouse wheel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25578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5B4AA507-9020-47DE-BEB6-33039EF3C7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655" b="-1"/>
          <a:stretch/>
        </p:blipFill>
        <p:spPr>
          <a:xfrm>
            <a:off x="987240" y="2420968"/>
            <a:ext cx="7200000" cy="244753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416D50E-D24A-4476-A9C6-5F829AD3D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5963"/>
            <a:ext cx="7543800" cy="1296000"/>
          </a:xfrm>
        </p:spPr>
        <p:txBody>
          <a:bodyPr anchor="ctr"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n-US" altLang="zh-TW" sz="4400" b="1" dirty="0"/>
              <a:t>Video-Clip</a:t>
            </a:r>
            <a:r>
              <a:rPr lang="en-US" altLang="zh-TW" b="1" dirty="0"/>
              <a:t> Settings</a:t>
            </a:r>
            <a:r>
              <a:rPr lang="zh-TW" altLang="en-US" b="1" dirty="0"/>
              <a:t> </a:t>
            </a:r>
            <a:r>
              <a:rPr lang="en-US" altLang="zh-TW" b="1" dirty="0"/>
              <a:t>(method 1)</a:t>
            </a:r>
            <a:br>
              <a:rPr lang="en-US" altLang="zh-TW" b="1" dirty="0"/>
            </a:br>
            <a:r>
              <a:rPr lang="en-US" altLang="zh-TW" sz="32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(</a:t>
            </a:r>
            <a:r>
              <a:rPr lang="zh-TW" altLang="en-US" sz="32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設定取樣範圍與間隔</a:t>
            </a:r>
            <a:r>
              <a:rPr lang="en-US" altLang="zh-TW" sz="32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endParaRPr lang="zh-TW" altLang="en-US" dirty="0"/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2F52239B-8E31-4A68-B30F-61D88134AD6F}"/>
              </a:ext>
            </a:extLst>
          </p:cNvPr>
          <p:cNvCxnSpPr>
            <a:cxnSpLocks/>
          </p:cNvCxnSpPr>
          <p:nvPr/>
        </p:nvCxnSpPr>
        <p:spPr>
          <a:xfrm>
            <a:off x="2688525" y="4496827"/>
            <a:ext cx="0" cy="3090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598769B6-1AEA-4CF5-938B-9FF7721B022D}"/>
              </a:ext>
            </a:extLst>
          </p:cNvPr>
          <p:cNvSpPr/>
          <p:nvPr/>
        </p:nvSpPr>
        <p:spPr>
          <a:xfrm>
            <a:off x="1053397" y="4952722"/>
            <a:ext cx="5721434" cy="83099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000000"/>
                </a:solidFill>
                <a:latin typeface="Arial" panose="020B0604020202020204" pitchFamily="34" charset="0"/>
              </a:rPr>
              <a:t>Drag the black in- and out-point markers to set the start and end frames</a:t>
            </a:r>
            <a:endParaRPr lang="zh-TW" altLang="en-US" sz="2400" dirty="0"/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A449FE2A-6EDD-4649-A60E-41B3DEC85DC6}"/>
              </a:ext>
            </a:extLst>
          </p:cNvPr>
          <p:cNvCxnSpPr>
            <a:cxnSpLocks/>
          </p:cNvCxnSpPr>
          <p:nvPr/>
        </p:nvCxnSpPr>
        <p:spPr>
          <a:xfrm>
            <a:off x="6831228" y="4496826"/>
            <a:ext cx="0" cy="3090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B7587B7B-7160-4F91-A786-ABDC3AAE1BF4}"/>
              </a:ext>
            </a:extLst>
          </p:cNvPr>
          <p:cNvCxnSpPr>
            <a:cxnSpLocks/>
          </p:cNvCxnSpPr>
          <p:nvPr/>
        </p:nvCxnSpPr>
        <p:spPr>
          <a:xfrm>
            <a:off x="2866625" y="4402464"/>
            <a:ext cx="459425" cy="0"/>
          </a:xfrm>
          <a:prstGeom prst="straightConnector1">
            <a:avLst/>
          </a:prstGeom>
          <a:ln w="3810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D3779623-6BBE-48DE-ABC8-D55425A3DEAF}"/>
              </a:ext>
            </a:extLst>
          </p:cNvPr>
          <p:cNvSpPr/>
          <p:nvPr/>
        </p:nvSpPr>
        <p:spPr>
          <a:xfrm>
            <a:off x="4476157" y="6021040"/>
            <a:ext cx="4478271" cy="83099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000000"/>
                </a:solidFill>
                <a:latin typeface="Arial" panose="020B0604020202020204" pitchFamily="34" charset="0"/>
              </a:rPr>
              <a:t>Click the step size control to set the step size in frames per step.</a:t>
            </a:r>
            <a:endParaRPr lang="zh-TW" altLang="en-US" sz="2400" dirty="0"/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A29972C7-64B0-41A4-B370-44166F165F96}"/>
              </a:ext>
            </a:extLst>
          </p:cNvPr>
          <p:cNvCxnSpPr>
            <a:cxnSpLocks/>
          </p:cNvCxnSpPr>
          <p:nvPr/>
        </p:nvCxnSpPr>
        <p:spPr>
          <a:xfrm>
            <a:off x="7232044" y="4496825"/>
            <a:ext cx="0" cy="1440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ACC3D428-C9D6-4631-A1FE-15C45DA4E5A3}"/>
              </a:ext>
            </a:extLst>
          </p:cNvPr>
          <p:cNvSpPr/>
          <p:nvPr/>
        </p:nvSpPr>
        <p:spPr>
          <a:xfrm>
            <a:off x="956760" y="1365415"/>
            <a:ext cx="7467599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en-US" altLang="zh-TW" sz="2000" b="1" dirty="0">
                <a:solidFill>
                  <a:srgbClr val="000000"/>
                </a:solidFill>
                <a:latin typeface="Arial" panose="020B0604020202020204" pitchFamily="34" charset="0"/>
              </a:rPr>
              <a:t>start frame</a:t>
            </a:r>
            <a:endParaRPr lang="en-US" altLang="zh-TW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altLang="zh-TW" sz="2000" b="1" dirty="0">
                <a:solidFill>
                  <a:srgbClr val="000000"/>
                </a:solidFill>
                <a:latin typeface="Arial" panose="020B0604020202020204" pitchFamily="34" charset="0"/>
              </a:rPr>
              <a:t>step size</a:t>
            </a:r>
            <a:r>
              <a:rPr lang="en-US" altLang="zh-TW" sz="2000" dirty="0">
                <a:solidFill>
                  <a:srgbClr val="000000"/>
                </a:solidFill>
                <a:latin typeface="Arial" panose="020B0604020202020204" pitchFamily="34" charset="0"/>
              </a:rPr>
              <a:t> (number of frames per step)</a:t>
            </a:r>
          </a:p>
          <a:p>
            <a:pPr>
              <a:buFont typeface="+mj-lt"/>
              <a:buAutoNum type="arabicPeriod"/>
            </a:pPr>
            <a:r>
              <a:rPr lang="en-US" altLang="zh-TW" sz="2000" b="1" dirty="0">
                <a:solidFill>
                  <a:srgbClr val="000000"/>
                </a:solidFill>
                <a:latin typeface="Arial" panose="020B0604020202020204" pitchFamily="34" charset="0"/>
              </a:rPr>
              <a:t>end frame</a:t>
            </a:r>
            <a:endParaRPr lang="en-US" altLang="zh-TW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21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60D15FD7-89AB-4BCB-AC41-75C3A98F7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040" y="713999"/>
            <a:ext cx="7200000" cy="614193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559DBB2-27D3-4D8A-94D9-DFBBF6668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-6001"/>
            <a:ext cx="7665720" cy="720000"/>
          </a:xfrm>
        </p:spPr>
        <p:txBody>
          <a:bodyPr anchor="ctr"/>
          <a:lstStyle/>
          <a:p>
            <a:pPr algn="ctr"/>
            <a:r>
              <a:rPr lang="en-US" altLang="zh-TW" b="1" dirty="0"/>
              <a:t>Video-Clip Settings (method 2)</a:t>
            </a: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B5CFBD2-58CB-4F74-8BAA-3D9E2BEEDFF7}"/>
              </a:ext>
            </a:extLst>
          </p:cNvPr>
          <p:cNvSpPr/>
          <p:nvPr/>
        </p:nvSpPr>
        <p:spPr>
          <a:xfrm>
            <a:off x="1845425" y="1359302"/>
            <a:ext cx="648000" cy="648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F96CCE0-DDFB-4D68-AA3F-DF32A7E93CD2}"/>
              </a:ext>
            </a:extLst>
          </p:cNvPr>
          <p:cNvSpPr/>
          <p:nvPr/>
        </p:nvSpPr>
        <p:spPr>
          <a:xfrm>
            <a:off x="822960" y="2080715"/>
            <a:ext cx="3208266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000000"/>
                </a:solidFill>
                <a:latin typeface="Arial" panose="020B0604020202020204" pitchFamily="34" charset="0"/>
              </a:rPr>
              <a:t>Tool bar / clip settings</a:t>
            </a:r>
            <a:endParaRPr lang="zh-TW" altLang="en-US" sz="24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F87F60F-7739-438B-A5C5-BC173AFF1B20}"/>
              </a:ext>
            </a:extLst>
          </p:cNvPr>
          <p:cNvSpPr/>
          <p:nvPr/>
        </p:nvSpPr>
        <p:spPr>
          <a:xfrm>
            <a:off x="3114675" y="2743200"/>
            <a:ext cx="2362764" cy="14001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0220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A70A930-51E0-419A-90EB-CB50AFB3A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20" y="1836718"/>
            <a:ext cx="5874784" cy="453199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3828B86-BBA2-41C0-AA8E-1BDCDA1FB2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059"/>
          <a:stretch/>
        </p:blipFill>
        <p:spPr>
          <a:xfrm>
            <a:off x="3734737" y="2991073"/>
            <a:ext cx="5256000" cy="389764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F70B6FB-65F3-492B-93AB-9E0E94F62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2285"/>
            <a:ext cx="7543800" cy="1152000"/>
          </a:xfrm>
        </p:spPr>
        <p:txBody>
          <a:bodyPr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b="1" dirty="0"/>
              <a:t>3. Calibrate the video scale</a:t>
            </a:r>
            <a:br>
              <a:rPr lang="en-US" altLang="zh-TW" b="1" dirty="0"/>
            </a:br>
            <a:r>
              <a:rPr lang="en-US" altLang="zh-TW" sz="36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(</a:t>
            </a:r>
            <a:r>
              <a:rPr lang="zh-TW" altLang="en-US" sz="36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設定比例尺</a:t>
            </a:r>
            <a:r>
              <a:rPr lang="en-US" altLang="zh-TW" sz="36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r>
              <a:rPr lang="en-US" altLang="zh-TW" sz="3600" dirty="0"/>
              <a:t> </a:t>
            </a:r>
            <a:endParaRPr lang="en-US" altLang="zh-TW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C7AA3BD-5338-4079-B357-8CE8893D1C1D}"/>
              </a:ext>
            </a:extLst>
          </p:cNvPr>
          <p:cNvSpPr txBox="1"/>
          <p:nvPr/>
        </p:nvSpPr>
        <p:spPr>
          <a:xfrm>
            <a:off x="124736" y="1228537"/>
            <a:ext cx="9019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lang="en-US" altLang="zh-TW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calibration Stick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tool bar 	or Track/New/ calibration tool / calibration stick</a:t>
            </a: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E0805C90-38F9-4F5B-9127-B63741CC0A08}"/>
              </a:ext>
            </a:extLst>
          </p:cNvPr>
          <p:cNvSpPr/>
          <p:nvPr/>
        </p:nvSpPr>
        <p:spPr>
          <a:xfrm>
            <a:off x="1139786" y="2345910"/>
            <a:ext cx="582270" cy="35799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350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endParaRPr lang="zh-TW" altLang="en-US" sz="1350" b="1" dirty="0">
              <a:solidFill>
                <a:srgbClr val="FF0000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BDCF68AC-74E2-4376-ADD6-F145686C2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1320" y="1265345"/>
            <a:ext cx="441065" cy="258758"/>
          </a:xfrm>
          <a:prstGeom prst="rect">
            <a:avLst/>
          </a:prstGeom>
        </p:spPr>
      </p:pic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75BD42BC-D83E-4DDF-8CEB-89A20B9E49E0}"/>
              </a:ext>
            </a:extLst>
          </p:cNvPr>
          <p:cNvSpPr/>
          <p:nvPr/>
        </p:nvSpPr>
        <p:spPr>
          <a:xfrm>
            <a:off x="1407662" y="2653756"/>
            <a:ext cx="1656260" cy="360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sz="1350" b="1" dirty="0">
              <a:solidFill>
                <a:srgbClr val="FF0000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箭號: 向下 9">
            <a:extLst>
              <a:ext uri="{FF2B5EF4-FFF2-40B4-BE49-F238E27FC236}">
                <a16:creationId xmlns:a16="http://schemas.microsoft.com/office/drawing/2014/main" id="{CFBFD11D-58A7-4E3E-B223-F55B6CE34621}"/>
              </a:ext>
            </a:extLst>
          </p:cNvPr>
          <p:cNvSpPr>
            <a:spLocks noChangeAspect="1"/>
          </p:cNvSpPr>
          <p:nvPr/>
        </p:nvSpPr>
        <p:spPr>
          <a:xfrm rot="19667073" flipV="1">
            <a:off x="3009878" y="3034006"/>
            <a:ext cx="93617" cy="143905"/>
          </a:xfrm>
          <a:custGeom>
            <a:avLst/>
            <a:gdLst>
              <a:gd name="connsiteX0" fmla="*/ 0 w 234200"/>
              <a:gd name="connsiteY0" fmla="*/ 73337 h 360000"/>
              <a:gd name="connsiteX1" fmla="*/ 83290 w 234200"/>
              <a:gd name="connsiteY1" fmla="*/ 73337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0910 w 234200"/>
              <a:gd name="connsiteY4" fmla="*/ 73337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7363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0910 w 234200"/>
              <a:gd name="connsiteY4" fmla="*/ 73337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7363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61092 w 234200"/>
              <a:gd name="connsiteY4" fmla="*/ 101848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7363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4982 w 234200"/>
              <a:gd name="connsiteY4" fmla="*/ 101848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7363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4982 w 234200"/>
              <a:gd name="connsiteY4" fmla="*/ 97775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3290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4982 w 234200"/>
              <a:gd name="connsiteY4" fmla="*/ 97775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3290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4982 w 234200"/>
              <a:gd name="connsiteY4" fmla="*/ 99811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200" h="360000">
                <a:moveTo>
                  <a:pt x="0" y="73337"/>
                </a:moveTo>
                <a:lnTo>
                  <a:pt x="83290" y="99812"/>
                </a:lnTo>
                <a:lnTo>
                  <a:pt x="83290" y="0"/>
                </a:lnTo>
                <a:lnTo>
                  <a:pt x="150910" y="0"/>
                </a:lnTo>
                <a:lnTo>
                  <a:pt x="154982" y="99811"/>
                </a:lnTo>
                <a:lnTo>
                  <a:pt x="234200" y="73337"/>
                </a:lnTo>
                <a:lnTo>
                  <a:pt x="117100" y="360000"/>
                </a:lnTo>
                <a:lnTo>
                  <a:pt x="0" y="73337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775E286E-2456-4667-814A-CCAAAAC4F878}"/>
              </a:ext>
            </a:extLst>
          </p:cNvPr>
          <p:cNvSpPr/>
          <p:nvPr/>
        </p:nvSpPr>
        <p:spPr>
          <a:xfrm>
            <a:off x="5161076" y="5865441"/>
            <a:ext cx="2304000" cy="360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sz="1350" b="1" dirty="0">
              <a:solidFill>
                <a:srgbClr val="FF0000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箭號: 向下 9">
            <a:extLst>
              <a:ext uri="{FF2B5EF4-FFF2-40B4-BE49-F238E27FC236}">
                <a16:creationId xmlns:a16="http://schemas.microsoft.com/office/drawing/2014/main" id="{5BB96CD1-CE93-4C48-8ADF-5C3213743A84}"/>
              </a:ext>
            </a:extLst>
          </p:cNvPr>
          <p:cNvSpPr>
            <a:spLocks noChangeAspect="1"/>
          </p:cNvSpPr>
          <p:nvPr/>
        </p:nvSpPr>
        <p:spPr>
          <a:xfrm rot="19667073" flipV="1">
            <a:off x="5343440" y="4784204"/>
            <a:ext cx="87370" cy="134302"/>
          </a:xfrm>
          <a:custGeom>
            <a:avLst/>
            <a:gdLst>
              <a:gd name="connsiteX0" fmla="*/ 0 w 234200"/>
              <a:gd name="connsiteY0" fmla="*/ 73337 h 360000"/>
              <a:gd name="connsiteX1" fmla="*/ 83290 w 234200"/>
              <a:gd name="connsiteY1" fmla="*/ 73337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0910 w 234200"/>
              <a:gd name="connsiteY4" fmla="*/ 73337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7363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0910 w 234200"/>
              <a:gd name="connsiteY4" fmla="*/ 73337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7363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61092 w 234200"/>
              <a:gd name="connsiteY4" fmla="*/ 101848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7363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4982 w 234200"/>
              <a:gd name="connsiteY4" fmla="*/ 101848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7363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4982 w 234200"/>
              <a:gd name="connsiteY4" fmla="*/ 97775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3290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4982 w 234200"/>
              <a:gd name="connsiteY4" fmla="*/ 97775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3290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4982 w 234200"/>
              <a:gd name="connsiteY4" fmla="*/ 99811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200" h="360000">
                <a:moveTo>
                  <a:pt x="0" y="73337"/>
                </a:moveTo>
                <a:lnTo>
                  <a:pt x="83290" y="99812"/>
                </a:lnTo>
                <a:lnTo>
                  <a:pt x="83290" y="0"/>
                </a:lnTo>
                <a:lnTo>
                  <a:pt x="150910" y="0"/>
                </a:lnTo>
                <a:lnTo>
                  <a:pt x="154982" y="99811"/>
                </a:lnTo>
                <a:lnTo>
                  <a:pt x="234200" y="73337"/>
                </a:lnTo>
                <a:lnTo>
                  <a:pt x="117100" y="360000"/>
                </a:lnTo>
                <a:lnTo>
                  <a:pt x="0" y="73337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B017020-542E-4845-8A03-CDFD22534707}"/>
              </a:ext>
            </a:extLst>
          </p:cNvPr>
          <p:cNvSpPr/>
          <p:nvPr/>
        </p:nvSpPr>
        <p:spPr>
          <a:xfrm>
            <a:off x="1302089" y="1695146"/>
            <a:ext cx="6827062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rgbClr val="000000"/>
                </a:solidFill>
                <a:latin typeface="Arial" panose="020B0604020202020204" pitchFamily="34" charset="0"/>
              </a:rPr>
              <a:t>Tool bar “calibration tool”</a:t>
            </a:r>
            <a:r>
              <a:rPr lang="zh-TW" alt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zh-TW" sz="2400" dirty="0">
                <a:solidFill>
                  <a:srgbClr val="000000"/>
                </a:solidFill>
                <a:latin typeface="Arial" panose="020B0604020202020204" pitchFamily="34" charset="0"/>
              </a:rPr>
              <a:t>/</a:t>
            </a:r>
            <a:r>
              <a:rPr lang="zh-TW" alt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zh-TW" sz="2400" dirty="0">
                <a:solidFill>
                  <a:srgbClr val="000000"/>
                </a:solidFill>
                <a:latin typeface="Arial" panose="020B0604020202020204" pitchFamily="34" charset="0"/>
              </a:rPr>
              <a:t>New /Calibration Stick</a:t>
            </a:r>
            <a:endParaRPr lang="zh-TW" altLang="en-US" sz="2400" dirty="0"/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E7539145-6DF0-440B-9CC9-7ED5562C87BB}"/>
              </a:ext>
            </a:extLst>
          </p:cNvPr>
          <p:cNvSpPr/>
          <p:nvPr/>
        </p:nvSpPr>
        <p:spPr>
          <a:xfrm>
            <a:off x="4746141" y="3226545"/>
            <a:ext cx="529478" cy="58831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sz="1350" b="1" dirty="0">
              <a:solidFill>
                <a:srgbClr val="FF0000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2316F081-3657-4345-8FDE-6A2AEE6261A8}"/>
              </a:ext>
            </a:extLst>
          </p:cNvPr>
          <p:cNvSpPr/>
          <p:nvPr/>
        </p:nvSpPr>
        <p:spPr>
          <a:xfrm>
            <a:off x="775152" y="4470357"/>
            <a:ext cx="8346196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rgbClr val="000000"/>
                </a:solidFill>
                <a:latin typeface="Arial" panose="020B0604020202020204" pitchFamily="34" charset="0"/>
              </a:rPr>
              <a:t>Main bar “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Track”/New/ calibration tool / calibration stick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921127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圖片 40">
            <a:extLst>
              <a:ext uri="{FF2B5EF4-FFF2-40B4-BE49-F238E27FC236}">
                <a16:creationId xmlns:a16="http://schemas.microsoft.com/office/drawing/2014/main" id="{84BA90BA-110C-4D17-903C-2327123998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907" b="15157"/>
          <a:stretch/>
        </p:blipFill>
        <p:spPr>
          <a:xfrm>
            <a:off x="22144" y="837171"/>
            <a:ext cx="5533529" cy="466192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94A5083-5493-476A-9AFE-E53C1B115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760" y="72808"/>
            <a:ext cx="6505858" cy="720000"/>
          </a:xfrm>
        </p:spPr>
        <p:txBody>
          <a:bodyPr anchor="ctr">
            <a:normAutofit/>
          </a:bodyPr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Calibration Stick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4" name="圖形 3" descr="手背向前食指朝右指">
            <a:extLst>
              <a:ext uri="{FF2B5EF4-FFF2-40B4-BE49-F238E27FC236}">
                <a16:creationId xmlns:a16="http://schemas.microsoft.com/office/drawing/2014/main" id="{9ABEDF6F-75E8-4B48-9C92-3F63404D18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448200" y="3211078"/>
            <a:ext cx="432000" cy="432000"/>
          </a:xfrm>
          <a:prstGeom prst="rect">
            <a:avLst/>
          </a:prstGeom>
        </p:spPr>
      </p:pic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91061CAD-B86D-46A5-B49C-6D6EAB2F0AC5}"/>
              </a:ext>
            </a:extLst>
          </p:cNvPr>
          <p:cNvCxnSpPr>
            <a:cxnSpLocks/>
          </p:cNvCxnSpPr>
          <p:nvPr/>
        </p:nvCxnSpPr>
        <p:spPr>
          <a:xfrm>
            <a:off x="588769" y="3300678"/>
            <a:ext cx="1447849" cy="282217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99292B89-B046-4794-88B3-4F4C66845DD0}"/>
              </a:ext>
            </a:extLst>
          </p:cNvPr>
          <p:cNvCxnSpPr>
            <a:cxnSpLocks/>
          </p:cNvCxnSpPr>
          <p:nvPr/>
        </p:nvCxnSpPr>
        <p:spPr>
          <a:xfrm>
            <a:off x="1860902" y="3268319"/>
            <a:ext cx="2087643" cy="314576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圖片 6">
            <a:extLst>
              <a:ext uri="{FF2B5EF4-FFF2-40B4-BE49-F238E27FC236}">
                <a16:creationId xmlns:a16="http://schemas.microsoft.com/office/drawing/2014/main" id="{F5C5F926-9B23-46C7-B723-1D1CA7D85A9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253" t="20638" r="32937" b="72124"/>
          <a:stretch/>
        </p:blipFill>
        <p:spPr>
          <a:xfrm>
            <a:off x="2962784" y="1934570"/>
            <a:ext cx="985761" cy="407047"/>
          </a:xfrm>
          <a:prstGeom prst="rect">
            <a:avLst/>
          </a:prstGeom>
        </p:spPr>
      </p:pic>
      <p:pic>
        <p:nvPicPr>
          <p:cNvPr id="30" name="圖形 29" descr="手背向前食指朝右指">
            <a:extLst>
              <a:ext uri="{FF2B5EF4-FFF2-40B4-BE49-F238E27FC236}">
                <a16:creationId xmlns:a16="http://schemas.microsoft.com/office/drawing/2014/main" id="{754919C1-AEEF-4081-B3C6-547B6A2613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10295970" y="4769329"/>
            <a:ext cx="374759" cy="374759"/>
          </a:xfrm>
          <a:prstGeom prst="rect">
            <a:avLst/>
          </a:prstGeom>
        </p:spPr>
      </p:pic>
      <p:grpSp>
        <p:nvGrpSpPr>
          <p:cNvPr id="37" name="群組 36">
            <a:extLst>
              <a:ext uri="{FF2B5EF4-FFF2-40B4-BE49-F238E27FC236}">
                <a16:creationId xmlns:a16="http://schemas.microsoft.com/office/drawing/2014/main" id="{11B0F9D2-70DF-4E60-8645-14801964D759}"/>
              </a:ext>
            </a:extLst>
          </p:cNvPr>
          <p:cNvGrpSpPr/>
          <p:nvPr/>
        </p:nvGrpSpPr>
        <p:grpSpPr>
          <a:xfrm>
            <a:off x="5399098" y="4530743"/>
            <a:ext cx="3744000" cy="2195851"/>
            <a:chOff x="8682510" y="3976895"/>
            <a:chExt cx="3744000" cy="2195851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BDC2ECF0-54B3-4DFB-862B-712386A71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37759"/>
            <a:stretch/>
          </p:blipFill>
          <p:spPr>
            <a:xfrm>
              <a:off x="9492894" y="4210165"/>
              <a:ext cx="2791215" cy="1962581"/>
            </a:xfrm>
            <a:prstGeom prst="rect">
              <a:avLst/>
            </a:prstGeom>
          </p:spPr>
        </p:pic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52810E36-4C07-47BC-A166-BD506A226937}"/>
                </a:ext>
              </a:extLst>
            </p:cNvPr>
            <p:cNvSpPr/>
            <p:nvPr/>
          </p:nvSpPr>
          <p:spPr>
            <a:xfrm>
              <a:off x="8682510" y="3976895"/>
              <a:ext cx="37440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TW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right-clicking on readout  </a:t>
              </a:r>
              <a:endParaRPr lang="zh-TW" altLang="en-US" sz="24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2E932E70-4E83-498C-BB1B-FFFE2A9C0F6E}"/>
              </a:ext>
            </a:extLst>
          </p:cNvPr>
          <p:cNvGrpSpPr/>
          <p:nvPr/>
        </p:nvGrpSpPr>
        <p:grpSpPr>
          <a:xfrm>
            <a:off x="5703104" y="752713"/>
            <a:ext cx="3424334" cy="3650427"/>
            <a:chOff x="7840768" y="-84883"/>
            <a:chExt cx="4034320" cy="4084789"/>
          </a:xfrm>
        </p:grpSpPr>
        <p:grpSp>
          <p:nvGrpSpPr>
            <p:cNvPr id="18" name="群組 17">
              <a:extLst>
                <a:ext uri="{FF2B5EF4-FFF2-40B4-BE49-F238E27FC236}">
                  <a16:creationId xmlns:a16="http://schemas.microsoft.com/office/drawing/2014/main" id="{A5D12D8E-A743-4648-A04E-4F1CE78F6778}"/>
                </a:ext>
              </a:extLst>
            </p:cNvPr>
            <p:cNvGrpSpPr/>
            <p:nvPr/>
          </p:nvGrpSpPr>
          <p:grpSpPr>
            <a:xfrm>
              <a:off x="7840768" y="-84883"/>
              <a:ext cx="4034320" cy="4084789"/>
              <a:chOff x="7840768" y="-84883"/>
              <a:chExt cx="4034320" cy="4084789"/>
            </a:xfrm>
          </p:grpSpPr>
          <p:pic>
            <p:nvPicPr>
              <p:cNvPr id="16" name="圖片 15">
                <a:extLst>
                  <a:ext uri="{FF2B5EF4-FFF2-40B4-BE49-F238E27FC236}">
                    <a16:creationId xmlns:a16="http://schemas.microsoft.com/office/drawing/2014/main" id="{D42D8D57-A241-4C03-9C71-DD1C1AA99C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01024" y="322743"/>
                <a:ext cx="3524742" cy="3677163"/>
              </a:xfrm>
              <a:prstGeom prst="rect">
                <a:avLst/>
              </a:prstGeom>
            </p:spPr>
          </p:pic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A4C0FB4B-B954-4FE3-9672-FBC1A4571DEE}"/>
                  </a:ext>
                </a:extLst>
              </p:cNvPr>
              <p:cNvSpPr/>
              <p:nvPr/>
            </p:nvSpPr>
            <p:spPr>
              <a:xfrm>
                <a:off x="7840768" y="-84883"/>
                <a:ext cx="4034320" cy="5165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TW" sz="24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right-clicking on Stick</a:t>
                </a:r>
                <a:endParaRPr lang="zh-TW" altLang="en-US" sz="2400" dirty="0"/>
              </a:p>
            </p:txBody>
          </p:sp>
          <p:pic>
            <p:nvPicPr>
              <p:cNvPr id="36" name="圖形 35" descr="手背向前食指朝右指">
                <a:extLst>
                  <a:ext uri="{FF2B5EF4-FFF2-40B4-BE49-F238E27FC236}">
                    <a16:creationId xmlns:a16="http://schemas.microsoft.com/office/drawing/2014/main" id="{016C057B-BD68-4EAD-9F77-D714FDAA77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rot="16200000">
                <a:off x="9070979" y="679537"/>
                <a:ext cx="374759" cy="374759"/>
              </a:xfrm>
              <a:prstGeom prst="rect">
                <a:avLst/>
              </a:prstGeom>
            </p:spPr>
          </p:pic>
        </p:grp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82522052-9B55-444A-BA95-251DB54AB07F}"/>
                </a:ext>
              </a:extLst>
            </p:cNvPr>
            <p:cNvSpPr txBox="1"/>
            <p:nvPr/>
          </p:nvSpPr>
          <p:spPr>
            <a:xfrm>
              <a:off x="9470003" y="2845251"/>
              <a:ext cx="320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dirty="0">
                  <a:solidFill>
                    <a:srgbClr val="FF0000"/>
                  </a:solidFill>
                </a:rPr>
                <a:t>V</a:t>
              </a:r>
              <a:endParaRPr lang="zh-TW" alt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78C9CEFD-2F3D-4866-AAA6-C755C54B253D}"/>
              </a:ext>
            </a:extLst>
          </p:cNvPr>
          <p:cNvSpPr/>
          <p:nvPr/>
        </p:nvSpPr>
        <p:spPr>
          <a:xfrm>
            <a:off x="46356" y="1178504"/>
            <a:ext cx="5508000" cy="1173719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2000" dirty="0">
                <a:solidFill>
                  <a:srgbClr val="000000"/>
                </a:solidFill>
                <a:latin typeface="Arial" panose="020B0604020202020204" pitchFamily="34" charset="0"/>
              </a:rPr>
              <a:t>Drag and nudge the ends of the stick to two points in the video that are a known real-world distance apart</a:t>
            </a:r>
            <a:endParaRPr lang="zh-TW" altLang="en-US" sz="2000" dirty="0"/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895DBC49-EA3B-44E8-BB44-DF3CCB1F814E}"/>
              </a:ext>
            </a:extLst>
          </p:cNvPr>
          <p:cNvGrpSpPr/>
          <p:nvPr/>
        </p:nvGrpSpPr>
        <p:grpSpPr>
          <a:xfrm>
            <a:off x="1215845" y="4835595"/>
            <a:ext cx="2711696" cy="1804493"/>
            <a:chOff x="4879335" y="157819"/>
            <a:chExt cx="3867690" cy="2368758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370CE5FF-050A-4098-AFF1-E2229B4FA3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t="21312"/>
            <a:stretch/>
          </p:blipFill>
          <p:spPr>
            <a:xfrm>
              <a:off x="4879335" y="157819"/>
              <a:ext cx="3867690" cy="2368758"/>
            </a:xfrm>
            <a:prstGeom prst="rect">
              <a:avLst/>
            </a:prstGeom>
          </p:spPr>
        </p:pic>
        <p:pic>
          <p:nvPicPr>
            <p:cNvPr id="39" name="圖形 38" descr="手背向前食指朝右指">
              <a:extLst>
                <a:ext uri="{FF2B5EF4-FFF2-40B4-BE49-F238E27FC236}">
                  <a16:creationId xmlns:a16="http://schemas.microsoft.com/office/drawing/2014/main" id="{BE0E5551-5951-4F85-B780-3E052EA2E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6200000">
              <a:off x="6332492" y="759037"/>
              <a:ext cx="567086" cy="567085"/>
            </a:xfrm>
            <a:prstGeom prst="rect">
              <a:avLst/>
            </a:prstGeom>
          </p:spPr>
        </p:pic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85D11AC8-6B19-4EF8-B894-68D7E7FE5433}"/>
              </a:ext>
            </a:extLst>
          </p:cNvPr>
          <p:cNvSpPr/>
          <p:nvPr/>
        </p:nvSpPr>
        <p:spPr>
          <a:xfrm>
            <a:off x="1221948" y="4566204"/>
            <a:ext cx="3096000" cy="440624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2000" dirty="0">
                <a:solidFill>
                  <a:srgbClr val="000000"/>
                </a:solidFill>
                <a:latin typeface="Arial" panose="020B0604020202020204" pitchFamily="34" charset="0"/>
              </a:rPr>
              <a:t>Key in the reference data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79564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408DC87-932D-4E77-B6B4-FB8B7701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-6001"/>
            <a:ext cx="7543800" cy="720000"/>
          </a:xfrm>
        </p:spPr>
        <p:txBody>
          <a:bodyPr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Unlocked calibration Stick 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55C5B61-2282-41C5-A927-985C34A53DD0}"/>
              </a:ext>
            </a:extLst>
          </p:cNvPr>
          <p:cNvSpPr/>
          <p:nvPr/>
        </p:nvSpPr>
        <p:spPr>
          <a:xfrm>
            <a:off x="279708" y="2791326"/>
            <a:ext cx="706881" cy="4812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E9A6C37-F00F-4AA6-A58B-10362E127D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311" b="58981"/>
          <a:stretch/>
        </p:blipFill>
        <p:spPr>
          <a:xfrm>
            <a:off x="0" y="1273000"/>
            <a:ext cx="2534653" cy="2633725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4B7B104D-CD99-4DDB-B90D-D08AC9BD9801}"/>
              </a:ext>
            </a:extLst>
          </p:cNvPr>
          <p:cNvGrpSpPr/>
          <p:nvPr/>
        </p:nvGrpSpPr>
        <p:grpSpPr>
          <a:xfrm>
            <a:off x="2417318" y="1273000"/>
            <a:ext cx="7154273" cy="6382641"/>
            <a:chOff x="4148165" y="1488710"/>
            <a:chExt cx="7154273" cy="6382641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36AE69FD-B0EB-4926-AE5B-93522D228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8165" y="1488710"/>
              <a:ext cx="7154273" cy="6382641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30661D8-6C48-4AD6-9008-4480EC012B81}"/>
                </a:ext>
              </a:extLst>
            </p:cNvPr>
            <p:cNvSpPr/>
            <p:nvPr/>
          </p:nvSpPr>
          <p:spPr>
            <a:xfrm>
              <a:off x="4572000" y="5121876"/>
              <a:ext cx="1667924" cy="704613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BC6A4EB4-D88A-4BE6-8DDB-2D65EF3C6764}"/>
              </a:ext>
            </a:extLst>
          </p:cNvPr>
          <p:cNvSpPr/>
          <p:nvPr/>
        </p:nvSpPr>
        <p:spPr>
          <a:xfrm>
            <a:off x="-11002" y="3429001"/>
            <a:ext cx="2417318" cy="40259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3BE8A73-31BE-42E1-B34B-6D2D127E5DEF}"/>
              </a:ext>
            </a:extLst>
          </p:cNvPr>
          <p:cNvSpPr/>
          <p:nvPr/>
        </p:nvSpPr>
        <p:spPr>
          <a:xfrm>
            <a:off x="3186984" y="5610779"/>
            <a:ext cx="1429494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TW" sz="20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/Unlocked</a:t>
            </a:r>
            <a:endParaRPr lang="zh-TW" altLang="en-US" sz="2000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B5E4368-553E-49A5-9049-2107604D8577}"/>
              </a:ext>
            </a:extLst>
          </p:cNvPr>
          <p:cNvSpPr/>
          <p:nvPr/>
        </p:nvSpPr>
        <p:spPr>
          <a:xfrm>
            <a:off x="4076731" y="4858363"/>
            <a:ext cx="819455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TW" sz="20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/hide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725244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DE76BD41-AEB8-44A5-8662-B7B5D7C16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1956"/>
            <a:ext cx="8173723" cy="683037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2755E01-78C1-436C-B509-FD6DB3F90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32173"/>
            <a:ext cx="7543800" cy="720000"/>
          </a:xfrm>
        </p:spPr>
        <p:txBody>
          <a:bodyPr anchor="ctr"/>
          <a:lstStyle/>
          <a:p>
            <a:pPr algn="ctr"/>
            <a:r>
              <a:rPr lang="en-US" altLang="zh-TW" b="1" dirty="0"/>
              <a:t>Units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DBD0956-E9C3-4454-8A35-29DFDC2274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33" t="23922" r="30470" b="-810"/>
          <a:stretch/>
        </p:blipFill>
        <p:spPr>
          <a:xfrm>
            <a:off x="6038704" y="2285168"/>
            <a:ext cx="2941108" cy="4621741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A47C650-22B7-44C1-9FAF-C7B2E6D67DA7}"/>
              </a:ext>
            </a:extLst>
          </p:cNvPr>
          <p:cNvSpPr/>
          <p:nvPr/>
        </p:nvSpPr>
        <p:spPr>
          <a:xfrm>
            <a:off x="2500952" y="1221956"/>
            <a:ext cx="3624710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rgbClr val="000000"/>
                </a:solidFill>
                <a:latin typeface="Arial" panose="020B0604020202020204" pitchFamily="34" charset="0"/>
              </a:rPr>
              <a:t>Coordinate system/Units/</a:t>
            </a:r>
            <a:endParaRPr lang="zh-TW" altLang="en-US" sz="24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C1FD56F-34DA-423C-B52B-1E75519F3FD8}"/>
              </a:ext>
            </a:extLst>
          </p:cNvPr>
          <p:cNvSpPr/>
          <p:nvPr/>
        </p:nvSpPr>
        <p:spPr>
          <a:xfrm>
            <a:off x="2645383" y="1926404"/>
            <a:ext cx="1667924" cy="4571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9228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506FD89-0702-44E4-BF28-ACBFE5EC8F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8"/>
          <a:stretch/>
        </p:blipFill>
        <p:spPr>
          <a:xfrm>
            <a:off x="212330" y="1718350"/>
            <a:ext cx="6330738" cy="550835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2EA96C0-197B-401F-9C68-9C2FF3D37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30575"/>
            <a:ext cx="7543800" cy="1440000"/>
          </a:xfrm>
        </p:spPr>
        <p:txBody>
          <a:bodyPr anchor="ctr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altLang="zh-TW" b="1" dirty="0"/>
              <a:t>4. Set the reference frame origin and coordinate axis tilt-</a:t>
            </a:r>
            <a:r>
              <a:rPr lang="en-US" altLang="zh-TW" baseline="-250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設定坐標系</a:t>
            </a:r>
            <a:r>
              <a:rPr lang="en-US" altLang="zh-TW" sz="28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9F7F385-800B-4E85-B07E-AC86F77E7A66}"/>
              </a:ext>
            </a:extLst>
          </p:cNvPr>
          <p:cNvSpPr/>
          <p:nvPr/>
        </p:nvSpPr>
        <p:spPr>
          <a:xfrm>
            <a:off x="1759359" y="2409802"/>
            <a:ext cx="706881" cy="4812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856431D-1296-4239-840B-AD1541EE22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26261" t="38881" r="5446" b="14031"/>
          <a:stretch/>
        </p:blipFill>
        <p:spPr>
          <a:xfrm>
            <a:off x="4894730" y="1724413"/>
            <a:ext cx="4208824" cy="2548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E901AF4-8CD0-4760-B1C0-02783C281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8315" y="3316891"/>
            <a:ext cx="540000" cy="540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2F196C0-D715-4D38-AC0A-629A7CEF0536}"/>
              </a:ext>
            </a:extLst>
          </p:cNvPr>
          <p:cNvSpPr/>
          <p:nvPr/>
        </p:nvSpPr>
        <p:spPr>
          <a:xfrm>
            <a:off x="4219770" y="1863306"/>
            <a:ext cx="4996881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rgbClr val="000000"/>
                </a:solidFill>
                <a:latin typeface="Arial" panose="020B0604020202020204" pitchFamily="34" charset="0"/>
              </a:rPr>
              <a:t>Select and drag or nudge the origin</a:t>
            </a:r>
            <a:endParaRPr lang="zh-TW" altLang="en-US" sz="2400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CF28BB97-5239-4671-83EB-BB350ECE0B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3314" t="44543" r="5215" b="13338"/>
          <a:stretch/>
        </p:blipFill>
        <p:spPr>
          <a:xfrm>
            <a:off x="4894729" y="4807278"/>
            <a:ext cx="4249271" cy="2224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81434DC2-0C4F-48CB-B889-2B34533292AC}"/>
              </a:ext>
            </a:extLst>
          </p:cNvPr>
          <p:cNvSpPr/>
          <p:nvPr/>
        </p:nvSpPr>
        <p:spPr>
          <a:xfrm>
            <a:off x="4490541" y="4505363"/>
            <a:ext cx="4726110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000000"/>
                </a:solidFill>
                <a:latin typeface="Arial" panose="020B0604020202020204" pitchFamily="34" charset="0"/>
              </a:rPr>
              <a:t>Select and drag or nudge the positive x-axis to rotate the axes</a:t>
            </a:r>
            <a:endParaRPr lang="zh-TW" altLang="en-US" sz="2400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D1667383-46B1-4E3E-950B-9DA97DFDE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4914" y="6044651"/>
            <a:ext cx="540000" cy="54000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288B5192-4874-45C2-A8A6-AF666E61461D}"/>
              </a:ext>
            </a:extLst>
          </p:cNvPr>
          <p:cNvSpPr/>
          <p:nvPr/>
        </p:nvSpPr>
        <p:spPr>
          <a:xfrm>
            <a:off x="625430" y="3039310"/>
            <a:ext cx="3865802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2400" b="1" dirty="0"/>
              <a:t>Show or hide coordinate axis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2238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D03AFD0-CDF9-49D1-8744-C24EC2638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967" y="1210045"/>
            <a:ext cx="8032066" cy="52009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E869CFD-B85A-4844-A092-0C7A5BB49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88486"/>
            <a:ext cx="7543800" cy="720000"/>
          </a:xfrm>
        </p:spPr>
        <p:txBody>
          <a:bodyPr anchor="ctr"/>
          <a:lstStyle/>
          <a:p>
            <a:pPr algn="ctr"/>
            <a:r>
              <a:rPr lang="en-US" altLang="zh-TW" b="1" dirty="0"/>
              <a:t>Coordinate Axes</a:t>
            </a:r>
            <a:endParaRPr lang="zh-TW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D97D48D-DE19-4BB5-95CD-D6E8E07233E6}"/>
              </a:ext>
            </a:extLst>
          </p:cNvPr>
          <p:cNvSpPr/>
          <p:nvPr/>
        </p:nvSpPr>
        <p:spPr>
          <a:xfrm>
            <a:off x="3823894" y="2272551"/>
            <a:ext cx="3900410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6B09EFA-E420-46B6-AF15-8F2B7D1B341E}"/>
              </a:ext>
            </a:extLst>
          </p:cNvPr>
          <p:cNvSpPr/>
          <p:nvPr/>
        </p:nvSpPr>
        <p:spPr>
          <a:xfrm>
            <a:off x="3823894" y="2915449"/>
            <a:ext cx="3900410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000000"/>
                </a:solidFill>
                <a:latin typeface="Arial" panose="020B0604020202020204" pitchFamily="34" charset="0"/>
              </a:rPr>
              <a:t>The pixel position of the origin and the angle of the +x-axis </a:t>
            </a:r>
            <a:endParaRPr lang="zh-TW" altLang="en-US" sz="24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F36F84D-69B3-4A53-AA98-80AF2360670C}"/>
              </a:ext>
            </a:extLst>
          </p:cNvPr>
          <p:cNvSpPr/>
          <p:nvPr/>
        </p:nvSpPr>
        <p:spPr>
          <a:xfrm>
            <a:off x="822960" y="4687108"/>
            <a:ext cx="283464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000000"/>
                </a:solidFill>
                <a:latin typeface="Arial" panose="020B0604020202020204" pitchFamily="34" charset="0"/>
              </a:rPr>
              <a:t>Other axes settings</a:t>
            </a:r>
            <a:endParaRPr lang="zh-TW" altLang="en-US" sz="24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1FE9839-71EF-42F8-A9D3-C0C06E582BDB}"/>
              </a:ext>
            </a:extLst>
          </p:cNvPr>
          <p:cNvSpPr/>
          <p:nvPr/>
        </p:nvSpPr>
        <p:spPr>
          <a:xfrm>
            <a:off x="822960" y="2256079"/>
            <a:ext cx="1095079" cy="46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0E4E895-DD7D-413B-8B9A-7E41EEF7C30C}"/>
              </a:ext>
            </a:extLst>
          </p:cNvPr>
          <p:cNvSpPr/>
          <p:nvPr/>
        </p:nvSpPr>
        <p:spPr>
          <a:xfrm>
            <a:off x="957072" y="3906795"/>
            <a:ext cx="1095079" cy="2522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5409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BEDA11-469F-41A4-86B0-D531731E0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22482"/>
            <a:ext cx="7543800" cy="720000"/>
          </a:xfrm>
        </p:spPr>
        <p:txBody>
          <a:bodyPr>
            <a:normAutofit/>
          </a:bodyPr>
          <a:lstStyle/>
          <a:p>
            <a:pPr algn="ctr"/>
            <a:r>
              <a:rPr lang="en-US" altLang="zh-TW" sz="4000" b="1" dirty="0">
                <a:latin typeface="Arial" panose="020B0604020202020204" pitchFamily="34" charset="0"/>
              </a:rPr>
              <a:t>Download</a:t>
            </a:r>
            <a:endParaRPr lang="zh-TW" altLang="en-US" sz="4000" b="1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2267479-C33B-4B63-9A80-BE067A3ADD11}"/>
              </a:ext>
            </a:extLst>
          </p:cNvPr>
          <p:cNvSpPr/>
          <p:nvPr/>
        </p:nvSpPr>
        <p:spPr>
          <a:xfrm>
            <a:off x="1774769" y="1715853"/>
            <a:ext cx="6445799" cy="1563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b="1" dirty="0">
                <a:hlinkClick r:id="rId2"/>
              </a:rPr>
              <a:t>Tracker</a:t>
            </a:r>
            <a:r>
              <a:rPr lang="en-US" altLang="zh-TW" sz="2100" dirty="0">
                <a:hlinkClick r:id="rId2"/>
              </a:rPr>
              <a:t> Video Analysis and Modeling Tool for Physics Education (physlets.org)</a:t>
            </a:r>
            <a:r>
              <a:rPr lang="en-US" altLang="zh-TW" sz="2100" dirty="0"/>
              <a:t> </a:t>
            </a:r>
            <a:r>
              <a:rPr lang="en-US" altLang="zh-TW" sz="2100" dirty="0">
                <a:latin typeface="Arial" panose="020B0604020202020204" pitchFamily="34" charset="0"/>
              </a:rPr>
              <a:t>Tracker </a:t>
            </a:r>
            <a:r>
              <a:rPr lang="zh-TW" altLang="en-US" sz="2100" dirty="0">
                <a:latin typeface="Arial" panose="020B0604020202020204" pitchFamily="34" charset="0"/>
              </a:rPr>
              <a:t>免費影像分析軟體</a:t>
            </a:r>
            <a:endParaRPr lang="en-US" altLang="zh-TW" sz="2100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2100" dirty="0">
                <a:latin typeface="Arial" panose="020B0604020202020204" pitchFamily="34" charset="0"/>
              </a:rPr>
              <a:t>: </a:t>
            </a:r>
            <a:r>
              <a:rPr lang="zh-TW" altLang="en-US" sz="2100" dirty="0">
                <a:latin typeface="Arial" panose="020B0604020202020204" pitchFamily="34" charset="0"/>
              </a:rPr>
              <a:t>請自行上網 </a:t>
            </a:r>
            <a:r>
              <a:rPr lang="en-US" altLang="zh-TW" sz="2100" dirty="0">
                <a:latin typeface="Arial" panose="020B0604020202020204" pitchFamily="34" charset="0"/>
              </a:rPr>
              <a:t>download </a:t>
            </a:r>
            <a:r>
              <a:rPr lang="zh-TW" altLang="en-US" sz="2100" dirty="0">
                <a:latin typeface="Arial" panose="020B0604020202020204" pitchFamily="34" charset="0"/>
              </a:rPr>
              <a:t>適合自己電腦的版本</a:t>
            </a:r>
            <a:endParaRPr lang="zh-TW" altLang="en-US" sz="21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216B1E1-384A-4F02-BFA6-404847F1B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562" y="1751792"/>
            <a:ext cx="1142031" cy="107957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7B17088-E24B-4CD3-A98F-474C601B63F3}"/>
              </a:ext>
            </a:extLst>
          </p:cNvPr>
          <p:cNvSpPr/>
          <p:nvPr/>
        </p:nvSpPr>
        <p:spPr>
          <a:xfrm>
            <a:off x="800100" y="3462825"/>
            <a:ext cx="7543800" cy="2812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000" dirty="0">
                <a:ea typeface="微軟正黑體" panose="020B0604030504040204" pitchFamily="34" charset="-120"/>
                <a:cs typeface="Times New Roman" panose="02020603050405020304" pitchFamily="18" charset="0"/>
              </a:rPr>
              <a:t>1. Tracker</a:t>
            </a:r>
            <a:r>
              <a:rPr lang="zh-TW" altLang="en-US" sz="2000" dirty="0">
                <a:ea typeface="微軟正黑體" panose="020B0604030504040204" pitchFamily="34" charset="-120"/>
                <a:cs typeface="Times New Roman" panose="02020603050405020304" pitchFamily="18" charset="0"/>
              </a:rPr>
              <a:t>軟體是一個建立於</a:t>
            </a:r>
            <a:r>
              <a:rPr lang="en-US" altLang="zh-TW" sz="2000" dirty="0">
                <a:ea typeface="微軟正黑體" panose="020B0604030504040204" pitchFamily="34" charset="-120"/>
                <a:cs typeface="Times New Roman" panose="02020603050405020304" pitchFamily="18" charset="0"/>
              </a:rPr>
              <a:t>Open Source Physics (OSP) Java </a:t>
            </a:r>
            <a:r>
              <a:rPr lang="zh-TW" altLang="en-US" sz="2000" dirty="0">
                <a:ea typeface="微軟正黑體" panose="020B0604030504040204" pitchFamily="34" charset="-120"/>
                <a:cs typeface="Times New Roman" panose="02020603050405020304" pitchFamily="18" charset="0"/>
              </a:rPr>
              <a:t>架構下的免費的影像分析與建模工具。</a:t>
            </a:r>
            <a:endParaRPr lang="en-US" altLang="zh-TW" sz="2000" dirty="0"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000" dirty="0">
                <a:ea typeface="微軟正黑體" panose="020B0604030504040204" pitchFamily="34" charset="-120"/>
                <a:cs typeface="Times New Roman" panose="02020603050405020304" pitchFamily="18" charset="0"/>
              </a:rPr>
              <a:t>2. Tracker</a:t>
            </a:r>
            <a:r>
              <a:rPr lang="zh-TW" altLang="en-US" sz="2000" dirty="0">
                <a:ea typeface="微軟正黑體" panose="020B0604030504040204" pitchFamily="34" charset="-120"/>
                <a:cs typeface="Times New Roman" panose="02020603050405020304" pitchFamily="18" charset="0"/>
              </a:rPr>
              <a:t>軟體可以由”</a:t>
            </a:r>
            <a:r>
              <a:rPr lang="en-US" altLang="zh-TW" sz="2000" dirty="0">
                <a:ea typeface="微軟正黑體" panose="020B0604030504040204" pitchFamily="34" charset="-12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Tracker Video Analysis and Modeling Tool for Physics Education (physlets.org)</a:t>
            </a:r>
            <a:r>
              <a:rPr lang="zh-TW" altLang="en-US" sz="2000" dirty="0"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ea typeface="微軟正黑體" panose="020B0604030504040204" pitchFamily="34" charset="-120"/>
                <a:cs typeface="Times New Roman" panose="02020603050405020304" pitchFamily="18" charset="0"/>
              </a:rPr>
              <a:t>”</a:t>
            </a:r>
            <a:r>
              <a:rPr lang="zh-TW" altLang="en-US" sz="2000" dirty="0">
                <a:ea typeface="微軟正黑體" panose="020B0604030504040204" pitchFamily="34" charset="-120"/>
                <a:cs typeface="Times New Roman" panose="02020603050405020304" pitchFamily="18" charset="0"/>
              </a:rPr>
              <a:t>網頁下載。 適合的作業系統有</a:t>
            </a:r>
            <a:r>
              <a:rPr lang="en-US" altLang="zh-TW" sz="2000" dirty="0">
                <a:ea typeface="微軟正黑體" panose="020B0604030504040204" pitchFamily="34" charset="-120"/>
                <a:cs typeface="Times New Roman" panose="02020603050405020304" pitchFamily="18" charset="0"/>
              </a:rPr>
              <a:t>Windows</a:t>
            </a:r>
            <a:r>
              <a:rPr lang="zh-TW" altLang="en-US" sz="2000" dirty="0"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2000" dirty="0">
                <a:ea typeface="微軟正黑體" panose="020B0604030504040204" pitchFamily="34" charset="-120"/>
                <a:cs typeface="Times New Roman" panose="02020603050405020304" pitchFamily="18" charset="0"/>
              </a:rPr>
              <a:t>MacOS </a:t>
            </a:r>
            <a:r>
              <a:rPr lang="zh-TW" altLang="en-US" sz="2000" dirty="0"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2000" dirty="0">
                <a:ea typeface="微軟正黑體" panose="020B0604030504040204" pitchFamily="34" charset="-120"/>
                <a:cs typeface="Times New Roman" panose="02020603050405020304" pitchFamily="18" charset="0"/>
              </a:rPr>
              <a:t>Linux.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000" dirty="0">
                <a:ea typeface="微軟正黑體" panose="020B0604030504040204" pitchFamily="34" charset="-120"/>
                <a:cs typeface="Times New Roman" panose="02020603050405020304" pitchFamily="18" charset="0"/>
              </a:rPr>
              <a:t>3.</a:t>
            </a:r>
            <a:r>
              <a:rPr lang="zh-TW" altLang="en-US" sz="2000" dirty="0">
                <a:ea typeface="微軟正黑體" panose="020B0604030504040204" pitchFamily="34" charset="-120"/>
                <a:cs typeface="Times New Roman" panose="02020603050405020304" pitchFamily="18" charset="0"/>
              </a:rPr>
              <a:t>使用方式可參考 </a:t>
            </a:r>
            <a:r>
              <a:rPr lang="en-US" altLang="zh-TW" sz="2000" dirty="0">
                <a:ea typeface="微軟正黑體" panose="020B0604030504040204" pitchFamily="34" charset="-12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Tracker Help (physlets.org)</a:t>
            </a:r>
            <a:endParaRPr lang="zh-TW" altLang="en-US" sz="2000" dirty="0"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622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6417CF01-4D64-4BC9-AC2B-DD16D225F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33" y="1587166"/>
            <a:ext cx="6462933" cy="537270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75BCD69-CFCE-41FA-B755-C4674FF39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3" y="0"/>
            <a:ext cx="9332717" cy="1338660"/>
          </a:xfrm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b="1" dirty="0"/>
              <a:t>5. Track objects with the mouse</a:t>
            </a:r>
            <a:br>
              <a:rPr lang="en-US" altLang="zh-TW" b="1" dirty="0"/>
            </a:br>
            <a:r>
              <a:rPr lang="en-US" altLang="zh-TW" b="1" dirty="0"/>
              <a:t>- add track point</a:t>
            </a:r>
            <a:endParaRPr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A714E25-1C44-49E2-A2EC-E9240BEAC363}"/>
              </a:ext>
            </a:extLst>
          </p:cNvPr>
          <p:cNvSpPr/>
          <p:nvPr/>
        </p:nvSpPr>
        <p:spPr>
          <a:xfrm>
            <a:off x="2526820" y="2180228"/>
            <a:ext cx="923546" cy="4812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51BA946-4EC8-46D0-9AA3-74E13AA1002C}"/>
              </a:ext>
            </a:extLst>
          </p:cNvPr>
          <p:cNvSpPr/>
          <p:nvPr/>
        </p:nvSpPr>
        <p:spPr>
          <a:xfrm>
            <a:off x="3248152" y="3094195"/>
            <a:ext cx="923546" cy="3288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EC2262C-48E8-444F-84BB-06296846F829}"/>
              </a:ext>
            </a:extLst>
          </p:cNvPr>
          <p:cNvSpPr/>
          <p:nvPr/>
        </p:nvSpPr>
        <p:spPr>
          <a:xfrm>
            <a:off x="3248152" y="3410462"/>
            <a:ext cx="923546" cy="3288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0F3BFF0-07C9-491F-B715-0FA0B05D5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4076" y="3181749"/>
            <a:ext cx="5340624" cy="429282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EC691B3-8756-4339-BF66-BDBDB2ECAE40}"/>
              </a:ext>
            </a:extLst>
          </p:cNvPr>
          <p:cNvSpPr/>
          <p:nvPr/>
        </p:nvSpPr>
        <p:spPr>
          <a:xfrm>
            <a:off x="6553046" y="3413502"/>
            <a:ext cx="483185" cy="32159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4DD94B6-B590-429D-A08E-73BEAFDADE80}"/>
              </a:ext>
            </a:extLst>
          </p:cNvPr>
          <p:cNvSpPr/>
          <p:nvPr/>
        </p:nvSpPr>
        <p:spPr>
          <a:xfrm>
            <a:off x="6531166" y="3688260"/>
            <a:ext cx="483185" cy="252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FF69007-134E-4E0C-B0BD-B96ACB11FBB8}"/>
              </a:ext>
            </a:extLst>
          </p:cNvPr>
          <p:cNvSpPr/>
          <p:nvPr/>
        </p:nvSpPr>
        <p:spPr>
          <a:xfrm>
            <a:off x="7032279" y="3708927"/>
            <a:ext cx="933850" cy="23133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ED2EB39-01CF-4245-B95D-2B623AF06110}"/>
              </a:ext>
            </a:extLst>
          </p:cNvPr>
          <p:cNvSpPr/>
          <p:nvPr/>
        </p:nvSpPr>
        <p:spPr>
          <a:xfrm>
            <a:off x="3023718" y="1502211"/>
            <a:ext cx="374904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000000"/>
                </a:solidFill>
                <a:latin typeface="Arial" panose="020B0604020202020204" pitchFamily="34" charset="0"/>
              </a:rPr>
              <a:t>Track / New / Point Mass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28968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16A52DF0-7B7A-4FE9-BB71-64019A2DE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649" y="709726"/>
            <a:ext cx="8740351" cy="682085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C932726-C2BB-473A-869C-F3F4C9562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460" y="78626"/>
            <a:ext cx="7200000" cy="720000"/>
          </a:xfrm>
        </p:spPr>
        <p:txBody>
          <a:bodyPr anchor="t"/>
          <a:lstStyle/>
          <a:p>
            <a:pPr algn="ctr"/>
            <a:r>
              <a:rPr lang="en-US" altLang="zh-TW" b="1" dirty="0"/>
              <a:t>A. Manual tracking</a:t>
            </a:r>
            <a:endParaRPr lang="zh-TW" altLang="en-US" b="1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AD608A9-1D24-4181-8CB5-9879166D8384}"/>
              </a:ext>
            </a:extLst>
          </p:cNvPr>
          <p:cNvSpPr/>
          <p:nvPr/>
        </p:nvSpPr>
        <p:spPr>
          <a:xfrm>
            <a:off x="403649" y="2735761"/>
            <a:ext cx="5818909" cy="156966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355600" indent="-355600"/>
            <a:r>
              <a:rPr lang="en-US" altLang="zh-TW" sz="2400" dirty="0">
                <a:latin typeface="Arial" panose="020B0604020202020204" pitchFamily="34" charset="0"/>
              </a:rPr>
              <a:t>1. </a:t>
            </a:r>
            <a:r>
              <a:rPr lang="en-US" altLang="zh-TW" sz="2400" b="1" dirty="0">
                <a:solidFill>
                  <a:srgbClr val="0000FF"/>
                </a:solidFill>
                <a:latin typeface="Arial" panose="020B0604020202020204" pitchFamily="34" charset="0"/>
              </a:rPr>
              <a:t>shift-click</a:t>
            </a:r>
            <a:r>
              <a:rPr lang="en-US" altLang="zh-TW" sz="2400" dirty="0">
                <a:latin typeface="Arial" panose="020B0604020202020204" pitchFamily="34" charset="0"/>
              </a:rPr>
              <a:t> once to mark a step at the mouse position, </a:t>
            </a:r>
          </a:p>
          <a:p>
            <a:pPr marL="355600" indent="-355600"/>
            <a:r>
              <a:rPr lang="en-US" altLang="zh-TW" sz="2400" dirty="0">
                <a:latin typeface="Arial" panose="020B0604020202020204" pitchFamily="34" charset="0"/>
              </a:rPr>
              <a:t>2. or </a:t>
            </a:r>
            <a:r>
              <a:rPr lang="en-US" altLang="zh-TW" sz="2400" b="1" dirty="0">
                <a:solidFill>
                  <a:srgbClr val="0000FF"/>
                </a:solidFill>
                <a:latin typeface="Arial" panose="020B0604020202020204" pitchFamily="34" charset="0"/>
              </a:rPr>
              <a:t>shift-enter</a:t>
            </a:r>
            <a:r>
              <a:rPr lang="en-US" altLang="zh-TW" sz="2400" dirty="0">
                <a:latin typeface="Arial" panose="020B0604020202020204" pitchFamily="34" charset="0"/>
              </a:rPr>
              <a:t> to mark a step at the exact location of the previous step. </a:t>
            </a:r>
            <a:endParaRPr lang="zh-TW" altLang="en-US" sz="24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D923CFB-3B34-440F-9690-EDB5A1ECE729}"/>
              </a:ext>
            </a:extLst>
          </p:cNvPr>
          <p:cNvSpPr/>
          <p:nvPr/>
        </p:nvSpPr>
        <p:spPr>
          <a:xfrm>
            <a:off x="6440772" y="4305421"/>
            <a:ext cx="184731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DAACF62-917A-4D63-867F-E2B3C42AF424}"/>
              </a:ext>
            </a:extLst>
          </p:cNvPr>
          <p:cNvSpPr/>
          <p:nvPr/>
        </p:nvSpPr>
        <p:spPr>
          <a:xfrm>
            <a:off x="6021542" y="5112327"/>
            <a:ext cx="3122458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2400" b="1" dirty="0">
                <a:latin typeface="Arial" panose="020B0604020202020204" pitchFamily="34" charset="0"/>
              </a:rPr>
              <a:t>NOTE: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400" dirty="0">
                <a:latin typeface="Arial" panose="020B0604020202020204" pitchFamily="34" charset="0"/>
              </a:rPr>
              <a:t>Don't skip frames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/>
              <a:t>Zoom in for accuracy.</a:t>
            </a:r>
          </a:p>
        </p:txBody>
      </p:sp>
    </p:spTree>
    <p:extLst>
      <p:ext uri="{BB962C8B-B14F-4D97-AF65-F5344CB8AC3E}">
        <p14:creationId xmlns:p14="http://schemas.microsoft.com/office/powerpoint/2010/main" val="21992785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6B52546E-94C6-4CC5-B7F1-32011F85D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781" y="1203157"/>
            <a:ext cx="5757559" cy="500566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EDB9017-21CF-48DB-A9E5-45E8A31692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792"/>
          <a:stretch/>
        </p:blipFill>
        <p:spPr>
          <a:xfrm>
            <a:off x="5892214" y="2154439"/>
            <a:ext cx="3030896" cy="458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8791F98-99EA-4E76-8525-401E40EE0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73664"/>
            <a:ext cx="7543800" cy="720000"/>
          </a:xfrm>
        </p:spPr>
        <p:txBody>
          <a:bodyPr anchor="ctr"/>
          <a:lstStyle/>
          <a:p>
            <a:pPr algn="ctr"/>
            <a:r>
              <a:rPr lang="en-US" altLang="zh-TW" b="1" dirty="0"/>
              <a:t>A. Manual tracking-Delete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C829770-F704-4E0A-B057-6D69A80F9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0192" y="4292032"/>
            <a:ext cx="655954" cy="540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D9C4B40-4BA8-4A51-A3AF-CE1597CE6856}"/>
              </a:ext>
            </a:extLst>
          </p:cNvPr>
          <p:cNvSpPr/>
          <p:nvPr/>
        </p:nvSpPr>
        <p:spPr>
          <a:xfrm>
            <a:off x="2693614" y="5771487"/>
            <a:ext cx="1190046" cy="52646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016120E-E6DB-4219-9C40-203379EF15A7}"/>
              </a:ext>
            </a:extLst>
          </p:cNvPr>
          <p:cNvSpPr/>
          <p:nvPr/>
        </p:nvSpPr>
        <p:spPr>
          <a:xfrm>
            <a:off x="368414" y="1889499"/>
            <a:ext cx="4216878" cy="1938992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</a:rPr>
              <a:t>Delete 1 mark:</a:t>
            </a:r>
          </a:p>
          <a:p>
            <a:pPr marL="355600" defTabSz="355600"/>
            <a:r>
              <a:rPr lang="en-US" altLang="zh-TW" sz="2400" dirty="0">
                <a:solidFill>
                  <a:srgbClr val="000000"/>
                </a:solidFill>
                <a:latin typeface="Arial" panose="020B0604020202020204" pitchFamily="34" charset="0"/>
              </a:rPr>
              <a:t>right-clicking the mark,</a:t>
            </a:r>
            <a:r>
              <a:rPr lang="zh-TW" alt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zh-TW" sz="2400" dirty="0">
                <a:solidFill>
                  <a:srgbClr val="000000"/>
                </a:solidFill>
                <a:latin typeface="Arial" panose="020B0604020202020204" pitchFamily="34" charset="0"/>
              </a:rPr>
              <a:t>choose</a:t>
            </a:r>
            <a:r>
              <a:rPr lang="zh-TW" alt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zh-TW" sz="2400" dirty="0">
                <a:solidFill>
                  <a:srgbClr val="000000"/>
                </a:solidFill>
                <a:latin typeface="Arial" panose="020B0604020202020204" pitchFamily="34" charset="0"/>
              </a:rPr>
              <a:t>“Delete”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</a:rPr>
              <a:t>Delete all mark:</a:t>
            </a:r>
          </a:p>
          <a:p>
            <a:pPr marL="355600"/>
            <a:r>
              <a:rPr lang="en-US" altLang="zh-TW" sz="2400" dirty="0">
                <a:solidFill>
                  <a:srgbClr val="000000"/>
                </a:solidFill>
                <a:latin typeface="Arial" panose="020B0604020202020204" pitchFamily="34" charset="0"/>
              </a:rPr>
              <a:t>choose</a:t>
            </a:r>
            <a:r>
              <a:rPr lang="zh-TW" alt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zh-TW" sz="2400" dirty="0">
                <a:solidFill>
                  <a:srgbClr val="000000"/>
                </a:solidFill>
                <a:latin typeface="Arial" panose="020B0604020202020204" pitchFamily="34" charset="0"/>
              </a:rPr>
              <a:t>“clear Steps”</a:t>
            </a:r>
            <a:endParaRPr lang="zh-TW" altLang="en-US" sz="2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563E7EA-5312-4F8B-950A-ECEC0835F229}"/>
              </a:ext>
            </a:extLst>
          </p:cNvPr>
          <p:cNvSpPr/>
          <p:nvPr/>
        </p:nvSpPr>
        <p:spPr>
          <a:xfrm>
            <a:off x="7264842" y="6180434"/>
            <a:ext cx="1224954" cy="5582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F4DFB5E-E999-4EC5-813A-B531E938DB42}"/>
              </a:ext>
            </a:extLst>
          </p:cNvPr>
          <p:cNvSpPr/>
          <p:nvPr/>
        </p:nvSpPr>
        <p:spPr>
          <a:xfrm>
            <a:off x="7264843" y="2580130"/>
            <a:ext cx="887261" cy="2667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572F76C-C76B-4AFE-AA99-CB5BB698ADB5}"/>
              </a:ext>
            </a:extLst>
          </p:cNvPr>
          <p:cNvSpPr/>
          <p:nvPr/>
        </p:nvSpPr>
        <p:spPr>
          <a:xfrm>
            <a:off x="5874136" y="2846875"/>
            <a:ext cx="665807" cy="2115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5D4A257-06B0-4D47-93F6-396E4B1A0EC7}"/>
              </a:ext>
            </a:extLst>
          </p:cNvPr>
          <p:cNvSpPr/>
          <p:nvPr/>
        </p:nvSpPr>
        <p:spPr>
          <a:xfrm>
            <a:off x="5608842" y="1164164"/>
            <a:ext cx="3312000" cy="1138773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000" dirty="0">
                <a:solidFill>
                  <a:srgbClr val="000000"/>
                </a:solidFill>
                <a:latin typeface="Arial" panose="020B0604020202020204" pitchFamily="34" charset="0"/>
              </a:rPr>
              <a:t>Or </a:t>
            </a:r>
          </a:p>
          <a:p>
            <a:r>
              <a:rPr lang="en-US" altLang="zh-TW" sz="2400" dirty="0">
                <a:solidFill>
                  <a:srgbClr val="000000"/>
                </a:solidFill>
                <a:latin typeface="Arial" panose="020B0604020202020204" pitchFamily="34" charset="0"/>
              </a:rPr>
              <a:t>Track	/ Mass A</a:t>
            </a:r>
          </a:p>
          <a:p>
            <a:r>
              <a:rPr lang="en-US" altLang="zh-TW" sz="2400" dirty="0">
                <a:solidFill>
                  <a:srgbClr val="000000"/>
                </a:solidFill>
                <a:latin typeface="Arial" panose="020B0604020202020204" pitchFamily="34" charset="0"/>
              </a:rPr>
              <a:t>	/ right-clicking,</a:t>
            </a:r>
            <a:r>
              <a:rPr lang="zh-TW" alt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967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B538550-B48F-460C-886C-9BB8F992F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152" y="811326"/>
            <a:ext cx="7849695" cy="636358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C932726-C2BB-473A-869C-F3F4C9562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-10274"/>
            <a:ext cx="7543800" cy="720000"/>
          </a:xfrm>
        </p:spPr>
        <p:txBody>
          <a:bodyPr anchor="t"/>
          <a:lstStyle/>
          <a:p>
            <a:pPr algn="ctr">
              <a:lnSpc>
                <a:spcPct val="100000"/>
              </a:lnSpc>
            </a:pPr>
            <a:r>
              <a:rPr lang="en-US" altLang="zh-TW" b="1" dirty="0"/>
              <a:t>B. Auto tracking</a:t>
            </a:r>
            <a:endParaRPr lang="zh-TW" altLang="en-US" b="1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883C508-DC6D-4814-BC9C-7A057641C5FB}"/>
              </a:ext>
            </a:extLst>
          </p:cNvPr>
          <p:cNvSpPr/>
          <p:nvPr/>
        </p:nvSpPr>
        <p:spPr>
          <a:xfrm>
            <a:off x="3640493" y="4528944"/>
            <a:ext cx="1816439" cy="29226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B79890E-88DA-4151-A822-06C021340461}"/>
              </a:ext>
            </a:extLst>
          </p:cNvPr>
          <p:cNvSpPr/>
          <p:nvPr/>
        </p:nvSpPr>
        <p:spPr>
          <a:xfrm>
            <a:off x="2181186" y="1194665"/>
            <a:ext cx="923546" cy="42646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E0A44A9-E0DA-4C47-B09E-0BF2CEAFA04B}"/>
              </a:ext>
            </a:extLst>
          </p:cNvPr>
          <p:cNvSpPr/>
          <p:nvPr/>
        </p:nvSpPr>
        <p:spPr>
          <a:xfrm>
            <a:off x="2181186" y="2239254"/>
            <a:ext cx="1386638" cy="42646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7E5AAAB-0998-42C1-A20B-D31DEAB94FA5}"/>
              </a:ext>
            </a:extLst>
          </p:cNvPr>
          <p:cNvSpPr/>
          <p:nvPr/>
        </p:nvSpPr>
        <p:spPr>
          <a:xfrm>
            <a:off x="4601875" y="1689318"/>
            <a:ext cx="552776" cy="459593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FC73914-B9BB-4419-B26F-AA91A5B90712}"/>
              </a:ext>
            </a:extLst>
          </p:cNvPr>
          <p:cNvSpPr/>
          <p:nvPr/>
        </p:nvSpPr>
        <p:spPr>
          <a:xfrm>
            <a:off x="4748251" y="2230608"/>
            <a:ext cx="3964996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Show or hide </a:t>
            </a:r>
            <a:r>
              <a:rPr lang="en-US" altLang="zh-TW" sz="2400" b="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Autotracker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F9A678B-9F65-44A4-A69E-9C027A15B9EB}"/>
              </a:ext>
            </a:extLst>
          </p:cNvPr>
          <p:cNvSpPr/>
          <p:nvPr/>
        </p:nvSpPr>
        <p:spPr>
          <a:xfrm>
            <a:off x="4571999" y="1096878"/>
            <a:ext cx="702436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TW" sz="2800" b="1" dirty="0">
                <a:solidFill>
                  <a:srgbClr val="000000"/>
                </a:solidFill>
                <a:latin typeface="Arial" panose="020B0604020202020204" pitchFamily="34" charset="0"/>
              </a:rPr>
              <a:t>Or </a:t>
            </a:r>
            <a:endParaRPr lang="zh-TW" altLang="en-US" sz="28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369B699-3D90-48EC-B6E7-C89D5091975C}"/>
              </a:ext>
            </a:extLst>
          </p:cNvPr>
          <p:cNvSpPr/>
          <p:nvPr/>
        </p:nvSpPr>
        <p:spPr>
          <a:xfrm>
            <a:off x="1164817" y="3000146"/>
            <a:ext cx="3312000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Track	/ Mass A</a:t>
            </a:r>
          </a:p>
          <a:p>
            <a:r>
              <a: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/ </a:t>
            </a:r>
            <a:r>
              <a:rPr lang="en-US" altLang="zh-TW" sz="2400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autotracker</a:t>
            </a:r>
            <a:r>
              <a: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24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93756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F5BF2CB-D958-44FB-9155-22415E148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-20584"/>
            <a:ext cx="7543800" cy="1450757"/>
          </a:xfrm>
        </p:spPr>
        <p:txBody>
          <a:bodyPr anchor="t"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n-US" altLang="zh-TW" dirty="0">
                <a:solidFill>
                  <a:srgbClr val="000000"/>
                </a:solidFill>
                <a:latin typeface="Arial" panose="020B0604020202020204" pitchFamily="34" charset="0"/>
              </a:rPr>
              <a:t> Select the target track</a:t>
            </a:r>
            <a:br>
              <a:rPr lang="en-US" altLang="zh-TW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altLang="zh-TW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選擇追蹤參考點</a:t>
            </a:r>
            <a:r>
              <a:rPr lang="en-US" altLang="zh-TW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5B50DE9C-CA5E-41BE-AF59-F74BD998DE8E}"/>
              </a:ext>
            </a:extLst>
          </p:cNvPr>
          <p:cNvGrpSpPr/>
          <p:nvPr/>
        </p:nvGrpSpPr>
        <p:grpSpPr>
          <a:xfrm>
            <a:off x="97974" y="1254915"/>
            <a:ext cx="9189720" cy="4898290"/>
            <a:chOff x="97974" y="1254915"/>
            <a:chExt cx="9189720" cy="4898290"/>
          </a:xfrm>
        </p:grpSpPr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04923A89-1F3F-4FF1-B25D-DC18D5AF2A26}"/>
                </a:ext>
              </a:extLst>
            </p:cNvPr>
            <p:cNvGrpSpPr/>
            <p:nvPr/>
          </p:nvGrpSpPr>
          <p:grpSpPr>
            <a:xfrm>
              <a:off x="97974" y="1254915"/>
              <a:ext cx="9189720" cy="4898290"/>
              <a:chOff x="0" y="561236"/>
              <a:chExt cx="9189720" cy="4898290"/>
            </a:xfrm>
          </p:grpSpPr>
          <p:pic>
            <p:nvPicPr>
              <p:cNvPr id="4" name="圖片 3">
                <a:extLst>
                  <a:ext uri="{FF2B5EF4-FFF2-40B4-BE49-F238E27FC236}">
                    <a16:creationId xmlns:a16="http://schemas.microsoft.com/office/drawing/2014/main" id="{304E4445-3F5A-4B36-8BC2-FA29E271FC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561236"/>
                <a:ext cx="9144000" cy="4898290"/>
              </a:xfrm>
              <a:prstGeom prst="rect">
                <a:avLst/>
              </a:prstGeom>
            </p:spPr>
          </p:pic>
          <p:pic>
            <p:nvPicPr>
              <p:cNvPr id="5" name="圖片 4">
                <a:extLst>
                  <a:ext uri="{FF2B5EF4-FFF2-40B4-BE49-F238E27FC236}">
                    <a16:creationId xmlns:a16="http://schemas.microsoft.com/office/drawing/2014/main" id="{BC03D965-3BAD-422F-88CB-10BF7070AF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13766"/>
              <a:stretch/>
            </p:blipFill>
            <p:spPr>
              <a:xfrm>
                <a:off x="4344514" y="561236"/>
                <a:ext cx="4845206" cy="3191504"/>
              </a:xfrm>
              <a:prstGeom prst="rect">
                <a:avLst/>
              </a:prstGeom>
            </p:spPr>
          </p:pic>
        </p:grp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F581D83C-024D-421F-B679-DBD96C5EA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9029" y="2798681"/>
              <a:ext cx="3957670" cy="2398376"/>
            </a:xfrm>
            <a:prstGeom prst="rect">
              <a:avLst/>
            </a:prstGeom>
          </p:spPr>
        </p:pic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3ACD90D8-3769-424D-A654-2BA04315CFBD}"/>
              </a:ext>
            </a:extLst>
          </p:cNvPr>
          <p:cNvSpPr/>
          <p:nvPr/>
        </p:nvSpPr>
        <p:spPr>
          <a:xfrm>
            <a:off x="4810759" y="1614019"/>
            <a:ext cx="1563053" cy="50040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670D7FFB-C72B-47CE-90C1-A4B9B5F75F06}"/>
              </a:ext>
            </a:extLst>
          </p:cNvPr>
          <p:cNvSpPr/>
          <p:nvPr/>
        </p:nvSpPr>
        <p:spPr>
          <a:xfrm>
            <a:off x="357196" y="4748974"/>
            <a:ext cx="2776508" cy="5788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Shift-Ctrl-Click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2C7EDF17-7482-4FD3-9904-99811DC468AA}"/>
              </a:ext>
            </a:extLst>
          </p:cNvPr>
          <p:cNvSpPr txBox="1"/>
          <p:nvPr/>
        </p:nvSpPr>
        <p:spPr>
          <a:xfrm>
            <a:off x="70282" y="6790484"/>
            <a:ext cx="9073718" cy="1059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AutoNum type="arabicPeriod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使用快捷鍵        顯示質點設定，選取質點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自動追蹤軌跡 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設定範本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在運動物體處 按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Shift-Ctrl-Click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標記追蹤範本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最好有明顯差異易追蹤之標記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644582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F5BF2CB-D958-44FB-9155-22415E148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-20584"/>
            <a:ext cx="7543800" cy="1450757"/>
          </a:xfrm>
        </p:spPr>
        <p:txBody>
          <a:bodyPr anchor="t"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n-US" altLang="zh-TW" dirty="0">
                <a:solidFill>
                  <a:srgbClr val="000000"/>
                </a:solidFill>
                <a:latin typeface="Arial" panose="020B0604020202020204" pitchFamily="34" charset="0"/>
              </a:rPr>
              <a:t> Select the target track</a:t>
            </a:r>
            <a:br>
              <a:rPr lang="en-US" altLang="zh-TW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altLang="zh-TW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選擇追蹤參考點</a:t>
            </a:r>
            <a:r>
              <a:rPr lang="en-US" altLang="zh-TW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5B50DE9C-CA5E-41BE-AF59-F74BD998DE8E}"/>
              </a:ext>
            </a:extLst>
          </p:cNvPr>
          <p:cNvGrpSpPr/>
          <p:nvPr/>
        </p:nvGrpSpPr>
        <p:grpSpPr>
          <a:xfrm>
            <a:off x="97974" y="1254915"/>
            <a:ext cx="9189720" cy="4898290"/>
            <a:chOff x="97974" y="1254915"/>
            <a:chExt cx="9189720" cy="4898290"/>
          </a:xfrm>
        </p:grpSpPr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04923A89-1F3F-4FF1-B25D-DC18D5AF2A26}"/>
                </a:ext>
              </a:extLst>
            </p:cNvPr>
            <p:cNvGrpSpPr/>
            <p:nvPr/>
          </p:nvGrpSpPr>
          <p:grpSpPr>
            <a:xfrm>
              <a:off x="97974" y="1254915"/>
              <a:ext cx="9189720" cy="4898290"/>
              <a:chOff x="0" y="561236"/>
              <a:chExt cx="9189720" cy="4898290"/>
            </a:xfrm>
          </p:grpSpPr>
          <p:pic>
            <p:nvPicPr>
              <p:cNvPr id="4" name="圖片 3">
                <a:extLst>
                  <a:ext uri="{FF2B5EF4-FFF2-40B4-BE49-F238E27FC236}">
                    <a16:creationId xmlns:a16="http://schemas.microsoft.com/office/drawing/2014/main" id="{304E4445-3F5A-4B36-8BC2-FA29E271FC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561236"/>
                <a:ext cx="9144000" cy="4898290"/>
              </a:xfrm>
              <a:prstGeom prst="rect">
                <a:avLst/>
              </a:prstGeom>
            </p:spPr>
          </p:pic>
          <p:pic>
            <p:nvPicPr>
              <p:cNvPr id="5" name="圖片 4">
                <a:extLst>
                  <a:ext uri="{FF2B5EF4-FFF2-40B4-BE49-F238E27FC236}">
                    <a16:creationId xmlns:a16="http://schemas.microsoft.com/office/drawing/2014/main" id="{BC03D965-3BAD-422F-88CB-10BF7070AF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13766"/>
              <a:stretch/>
            </p:blipFill>
            <p:spPr>
              <a:xfrm>
                <a:off x="4344514" y="561236"/>
                <a:ext cx="4845206" cy="3191504"/>
              </a:xfrm>
              <a:prstGeom prst="rect">
                <a:avLst/>
              </a:prstGeom>
            </p:spPr>
          </p:pic>
        </p:grp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F581D83C-024D-421F-B679-DBD96C5EA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9029" y="2798681"/>
              <a:ext cx="3957670" cy="2398376"/>
            </a:xfrm>
            <a:prstGeom prst="rect">
              <a:avLst/>
            </a:prstGeom>
          </p:spPr>
        </p:pic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96B63E10-9B52-4EA0-8E2D-FBD870BFECDB}"/>
              </a:ext>
            </a:extLst>
          </p:cNvPr>
          <p:cNvSpPr/>
          <p:nvPr/>
        </p:nvSpPr>
        <p:spPr>
          <a:xfrm>
            <a:off x="4795518" y="2348793"/>
            <a:ext cx="2160000" cy="494751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2400" dirty="0">
                <a:solidFill>
                  <a:srgbClr val="000000"/>
                </a:solidFill>
                <a:latin typeface="Arial" panose="020B0604020202020204" pitchFamily="34" charset="0"/>
              </a:rPr>
              <a:t>Click “Search”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ACD90D8-3769-424D-A654-2BA04315CFBD}"/>
              </a:ext>
            </a:extLst>
          </p:cNvPr>
          <p:cNvSpPr/>
          <p:nvPr/>
        </p:nvSpPr>
        <p:spPr>
          <a:xfrm>
            <a:off x="4810759" y="1614019"/>
            <a:ext cx="1563053" cy="50040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2C7EDF17-7482-4FD3-9904-99811DC468AA}"/>
              </a:ext>
            </a:extLst>
          </p:cNvPr>
          <p:cNvSpPr txBox="1"/>
          <p:nvPr/>
        </p:nvSpPr>
        <p:spPr>
          <a:xfrm>
            <a:off x="70282" y="6790484"/>
            <a:ext cx="9073718" cy="1059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AutoNum type="arabicPeriod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使用快捷鍵        顯示質點設定，選取質點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自動追蹤軌跡 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設定範本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在運動物體處 按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Shift-Ctrl-Click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標記追蹤範本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最好有明顯差異易追蹤之標記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593959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2B271F-95EC-4700-AEBB-AA3EC3F60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7"/>
            <a:ext cx="7543800" cy="716694"/>
          </a:xfrm>
        </p:spPr>
        <p:txBody>
          <a:bodyPr anchor="t"/>
          <a:lstStyle/>
          <a:p>
            <a:pPr algn="ctr"/>
            <a:r>
              <a:rPr lang="en-US" altLang="zh-TW" dirty="0">
                <a:solidFill>
                  <a:srgbClr val="000000"/>
                </a:solidFill>
                <a:latin typeface="Arial" panose="020B0604020202020204" pitchFamily="34" charset="0"/>
              </a:rPr>
              <a:t> Click the Search button</a:t>
            </a:r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E957AD8-0D93-48FA-84B5-358DBC179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59" y="1458857"/>
            <a:ext cx="8930682" cy="4825138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18AA360A-6E65-4884-91E7-A6651F1AF12F}"/>
              </a:ext>
            </a:extLst>
          </p:cNvPr>
          <p:cNvSpPr/>
          <p:nvPr/>
        </p:nvSpPr>
        <p:spPr>
          <a:xfrm>
            <a:off x="2674337" y="1912151"/>
            <a:ext cx="523241" cy="5195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C3AE7A2-D9D8-4652-B618-BD6368ED5987}"/>
              </a:ext>
            </a:extLst>
          </p:cNvPr>
          <p:cNvSpPr/>
          <p:nvPr/>
        </p:nvSpPr>
        <p:spPr>
          <a:xfrm>
            <a:off x="6916874" y="869429"/>
            <a:ext cx="9236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>
                <a:solidFill>
                  <a:srgbClr val="000000"/>
                </a:solidFill>
                <a:latin typeface="Arial" panose="020B0604020202020204" pitchFamily="34" charset="0"/>
              </a:rPr>
              <a:t>hide</a:t>
            </a:r>
            <a:endParaRPr lang="zh-TW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F024982-5C63-40CA-846A-9B0C247B78CB}"/>
              </a:ext>
            </a:extLst>
          </p:cNvPr>
          <p:cNvSpPr/>
          <p:nvPr/>
        </p:nvSpPr>
        <p:spPr>
          <a:xfrm>
            <a:off x="5477256" y="1461362"/>
            <a:ext cx="3689604" cy="2653438"/>
          </a:xfrm>
          <a:prstGeom prst="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5FA5755-8F0A-44A5-8021-B43B537FFC80}"/>
              </a:ext>
            </a:extLst>
          </p:cNvPr>
          <p:cNvSpPr/>
          <p:nvPr/>
        </p:nvSpPr>
        <p:spPr>
          <a:xfrm>
            <a:off x="822960" y="2564549"/>
            <a:ext cx="5137945" cy="52322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2800" b="1" dirty="0">
                <a:solidFill>
                  <a:srgbClr val="000000"/>
                </a:solidFill>
                <a:latin typeface="Arial" panose="020B0604020202020204" pitchFamily="34" charset="0"/>
              </a:rPr>
              <a:t>Show or hide the </a:t>
            </a:r>
            <a:r>
              <a:rPr lang="en-US" altLang="zh-TW" sz="2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autotracker</a:t>
            </a:r>
            <a:endParaRPr lang="zh-TW" altLang="en-US" sz="2800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110D5A2-ABD8-4E2C-A89D-1867DD4A4F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444" t="11560" r="1469" b="17270"/>
          <a:stretch/>
        </p:blipFill>
        <p:spPr>
          <a:xfrm>
            <a:off x="8814209" y="1511013"/>
            <a:ext cx="244064" cy="23089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A0A21FD-FA14-4479-ADB2-E2D0D4D8933B}"/>
              </a:ext>
            </a:extLst>
          </p:cNvPr>
          <p:cNvSpPr/>
          <p:nvPr/>
        </p:nvSpPr>
        <p:spPr>
          <a:xfrm>
            <a:off x="8642475" y="1364073"/>
            <a:ext cx="523241" cy="5195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0942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0315FB-1092-418E-8793-2FC21597A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28535"/>
            <a:ext cx="7543800" cy="912801"/>
          </a:xfrm>
        </p:spPr>
        <p:txBody>
          <a:bodyPr anchor="t"/>
          <a:lstStyle/>
          <a:p>
            <a:pPr algn="ctr"/>
            <a:r>
              <a:rPr lang="en-US" altLang="zh-TW" dirty="0">
                <a:solidFill>
                  <a:srgbClr val="000000"/>
                </a:solidFill>
              </a:rPr>
              <a:t>Auto track result</a:t>
            </a:r>
            <a:endParaRPr lang="zh-TW" altLang="en-US" dirty="0">
              <a:solidFill>
                <a:srgbClr val="000000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40E03DB-9F33-4FE5-8CE4-8F8A11EB4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" y="900113"/>
            <a:ext cx="9144000" cy="5671280"/>
          </a:xfrm>
          <a:prstGeom prst="rect">
            <a:avLst/>
          </a:prstGeom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43F06841-60C2-4AD3-B023-0419F5289E54}"/>
              </a:ext>
            </a:extLst>
          </p:cNvPr>
          <p:cNvSpPr/>
          <p:nvPr/>
        </p:nvSpPr>
        <p:spPr>
          <a:xfrm>
            <a:off x="5677120" y="2924367"/>
            <a:ext cx="216000" cy="504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endParaRPr lang="zh-TW" alt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形 5" descr="手背向前食指朝右指">
            <a:extLst>
              <a:ext uri="{FF2B5EF4-FFF2-40B4-BE49-F238E27FC236}">
                <a16:creationId xmlns:a16="http://schemas.microsoft.com/office/drawing/2014/main" id="{585B87A6-95D4-4D44-BF05-AF8755105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5619967" y="3352560"/>
            <a:ext cx="432000" cy="432000"/>
          </a:xfrm>
          <a:prstGeom prst="rect">
            <a:avLst/>
          </a:prstGeom>
        </p:spPr>
      </p:pic>
      <p:sp>
        <p:nvSpPr>
          <p:cNvPr id="7" name="矩形: 圓角 6">
            <a:extLst>
              <a:ext uri="{FF2B5EF4-FFF2-40B4-BE49-F238E27FC236}">
                <a16:creationId xmlns:a16="http://schemas.microsoft.com/office/drawing/2014/main" id="{793BBB02-B72C-4658-8ACF-B824E628BD3E}"/>
              </a:ext>
            </a:extLst>
          </p:cNvPr>
          <p:cNvSpPr/>
          <p:nvPr/>
        </p:nvSpPr>
        <p:spPr>
          <a:xfrm>
            <a:off x="5626018" y="3976575"/>
            <a:ext cx="2657263" cy="51077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2400" dirty="0"/>
              <a:t>change the variable</a:t>
            </a: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05897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5C595594-2179-4DD7-BF26-04C619BE2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4" y="706587"/>
            <a:ext cx="6556429" cy="589552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4E8EDE9-678E-4A20-B04F-8381B02C480D}"/>
              </a:ext>
            </a:extLst>
          </p:cNvPr>
          <p:cNvSpPr/>
          <p:nvPr/>
        </p:nvSpPr>
        <p:spPr>
          <a:xfrm>
            <a:off x="282826" y="5000930"/>
            <a:ext cx="8640000" cy="184665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400" b="1" dirty="0">
                <a:solidFill>
                  <a:srgbClr val="0000FF"/>
                </a:solidFill>
                <a:latin typeface="Arial" panose="020B0604020202020204" pitchFamily="34" charset="0"/>
              </a:rPr>
              <a:t>Tracker tab (.</a:t>
            </a:r>
            <a:r>
              <a:rPr lang="en-US" altLang="zh-TW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trk</a:t>
            </a:r>
            <a:r>
              <a:rPr lang="en-US" altLang="zh-TW" sz="2400" b="1" dirty="0">
                <a:solidFill>
                  <a:srgbClr val="0000FF"/>
                </a:solidFill>
                <a:latin typeface="Arial" panose="020B0604020202020204" pitchFamily="34" charset="0"/>
              </a:rPr>
              <a:t>) :</a:t>
            </a:r>
          </a:p>
          <a:p>
            <a:r>
              <a:rPr lang="en-US" altLang="zh-TW" dirty="0">
                <a:solidFill>
                  <a:srgbClr val="000000"/>
                </a:solidFill>
                <a:latin typeface="Arial" panose="020B0604020202020204" pitchFamily="34" charset="0"/>
              </a:rPr>
              <a:t>Tracker saves the state of individual tabs (video clip, coordinate system, tracks and views)</a:t>
            </a:r>
          </a:p>
          <a:p>
            <a:r>
              <a:rPr lang="en-US" altLang="zh-TW" dirty="0">
                <a:latin typeface="Arial" panose="020B0604020202020204" pitchFamily="34" charset="0"/>
              </a:rPr>
              <a:t>Note that a Tracker tab file does NOT include the video itself, only a reference (relative path) to the video. If the video or Tracker tab file is moved separately then Tracker may not be able to find the video.</a:t>
            </a:r>
            <a:endParaRPr lang="zh-TW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4ED4ACB-F4D6-4E20-8991-C19CC147D3FF}"/>
              </a:ext>
            </a:extLst>
          </p:cNvPr>
          <p:cNvSpPr/>
          <p:nvPr/>
        </p:nvSpPr>
        <p:spPr>
          <a:xfrm>
            <a:off x="282825" y="3200250"/>
            <a:ext cx="8640000" cy="184665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400" b="1" dirty="0">
                <a:solidFill>
                  <a:srgbClr val="0000FF"/>
                </a:solidFill>
                <a:latin typeface="Arial" panose="020B0604020202020204" pitchFamily="34" charset="0"/>
              </a:rPr>
              <a:t>Tracker project (.</a:t>
            </a:r>
            <a:r>
              <a:rPr lang="en-US" altLang="zh-TW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trz</a:t>
            </a:r>
            <a:r>
              <a:rPr lang="en-US" altLang="zh-TW" sz="2400" b="1" dirty="0">
                <a:solidFill>
                  <a:srgbClr val="0000FF"/>
                </a:solidFill>
                <a:latin typeface="Arial" panose="020B0604020202020204" pitchFamily="34" charset="0"/>
              </a:rPr>
              <a:t>) file </a:t>
            </a:r>
            <a:r>
              <a:rPr lang="en-US" altLang="zh-TW" b="1" dirty="0">
                <a:solidFill>
                  <a:srgbClr val="0000FF"/>
                </a:solidFill>
                <a:latin typeface="Arial" panose="020B0604020202020204" pitchFamily="34" charset="0"/>
              </a:rPr>
              <a:t>:</a:t>
            </a:r>
          </a:p>
          <a:p>
            <a:r>
              <a:rPr lang="en-US" altLang="zh-TW" b="1" dirty="0">
                <a:solidFill>
                  <a:srgbClr val="52677F"/>
                </a:solidFill>
                <a:latin typeface="Arial" panose="020B0604020202020204" pitchFamily="34" charset="0"/>
              </a:rPr>
              <a:t> </a:t>
            </a:r>
            <a:r>
              <a:rPr lang="en-US" altLang="zh-TW" dirty="0">
                <a:solidFill>
                  <a:srgbClr val="000000"/>
                </a:solidFill>
                <a:latin typeface="Arial" panose="020B0604020202020204" pitchFamily="34" charset="0"/>
              </a:rPr>
              <a:t>A safer and better way to save a tab is in a </a:t>
            </a:r>
            <a:r>
              <a:rPr lang="en-US" altLang="zh-TW" b="1" dirty="0">
                <a:solidFill>
                  <a:srgbClr val="000000"/>
                </a:solidFill>
                <a:latin typeface="Arial" panose="020B0604020202020204" pitchFamily="34" charset="0"/>
              </a:rPr>
              <a:t>Tracker project file</a:t>
            </a:r>
            <a:r>
              <a:rPr lang="en-US" altLang="zh-TW" dirty="0">
                <a:solidFill>
                  <a:srgbClr val="000000"/>
                </a:solidFill>
                <a:latin typeface="Arial" panose="020B0604020202020204" pitchFamily="34" charset="0"/>
              </a:rPr>
              <a:t> (extension "</a:t>
            </a:r>
            <a:r>
              <a:rPr lang="en-US" altLang="zh-TW" dirty="0" err="1">
                <a:solidFill>
                  <a:srgbClr val="000000"/>
                </a:solidFill>
                <a:latin typeface="Arial" panose="020B0604020202020204" pitchFamily="34" charset="0"/>
              </a:rPr>
              <a:t>trz</a:t>
            </a:r>
            <a:r>
              <a:rPr lang="en-US" altLang="zh-TW" dirty="0">
                <a:solidFill>
                  <a:srgbClr val="000000"/>
                </a:solidFill>
                <a:latin typeface="Arial" panose="020B0604020202020204" pitchFamily="34" charset="0"/>
              </a:rPr>
              <a:t>") which DOES automatically include its own copy of the video along with a thumbnail image and HTML documentation. A project file opens in Tracker just like a tab file, but it's fully self-contained so you can move it and share it at will. Another advantage of project files is that you can browse and find</a:t>
            </a:r>
            <a:endParaRPr lang="zh-TW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09E6D0D-E3C8-490A-8D5A-28015315989B}"/>
              </a:ext>
            </a:extLst>
          </p:cNvPr>
          <p:cNvSpPr/>
          <p:nvPr/>
        </p:nvSpPr>
        <p:spPr>
          <a:xfrm>
            <a:off x="3357063" y="2822796"/>
            <a:ext cx="1482818" cy="46654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64E285D-F282-479B-9627-0FF94C423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646" y="53607"/>
            <a:ext cx="8388000" cy="838911"/>
          </a:xfrm>
          <a:solidFill>
            <a:schemeClr val="bg1"/>
          </a:solidFill>
        </p:spPr>
        <p:txBody>
          <a:bodyPr anchor="ctr">
            <a:noAutofit/>
          </a:bodyPr>
          <a:lstStyle/>
          <a:p>
            <a:pPr algn="ctr"/>
            <a:r>
              <a:rPr lang="zh-TW" altLang="en-US" b="1" dirty="0"/>
              <a:t> </a:t>
            </a:r>
            <a:r>
              <a:rPr lang="en-US" altLang="zh-TW" b="1" dirty="0"/>
              <a:t>7.</a:t>
            </a:r>
            <a:r>
              <a:rPr lang="zh-TW" altLang="en-US" b="1" dirty="0"/>
              <a:t> </a:t>
            </a:r>
            <a:r>
              <a:rPr lang="en-US" altLang="zh-TW" b="1" dirty="0"/>
              <a:t>Save your work in a tracker file</a:t>
            </a:r>
            <a:endParaRPr lang="zh-TW" altLang="en-US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8B79464-3932-4D7B-9EE4-8B338C1E041C}"/>
              </a:ext>
            </a:extLst>
          </p:cNvPr>
          <p:cNvSpPr/>
          <p:nvPr/>
        </p:nvSpPr>
        <p:spPr>
          <a:xfrm>
            <a:off x="1234540" y="939831"/>
            <a:ext cx="3721240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800" dirty="0">
                <a:solidFill>
                  <a:srgbClr val="000000"/>
                </a:solidFill>
                <a:latin typeface="Arial" panose="020B0604020202020204" pitchFamily="34" charset="0"/>
              </a:rPr>
              <a:t>File / Save/  Project / </a:t>
            </a:r>
            <a:endParaRPr lang="zh-TW" altLang="en-US" sz="2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0728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A3D84C-9381-4531-B775-EAA71A73B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18" y="0"/>
            <a:ext cx="7543800" cy="646332"/>
          </a:xfrm>
        </p:spPr>
        <p:txBody>
          <a:bodyPr anchor="t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TW" sz="4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Copy data</a:t>
            </a:r>
            <a:br>
              <a:rPr lang="zh-TW" altLang="en-US" sz="4000" dirty="0"/>
            </a:br>
            <a:r>
              <a:rPr lang="en-US" altLang="zh-TW" sz="4000" dirty="0"/>
              <a:t>(</a:t>
            </a:r>
            <a:r>
              <a:rPr lang="en-US" altLang="zh-TW" sz="4000" b="1" dirty="0"/>
              <a:t>Use EXCEL Analyze) </a:t>
            </a:r>
            <a:endParaRPr lang="zh-TW" altLang="en-US" sz="4000" b="1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52E8783-26F9-4B45-9E3B-5255C4556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22" y="2008147"/>
            <a:ext cx="4079756" cy="217339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5138631-B6EA-4AAB-AAB0-76ED373F7F97}"/>
              </a:ext>
            </a:extLst>
          </p:cNvPr>
          <p:cNvSpPr/>
          <p:nvPr/>
        </p:nvSpPr>
        <p:spPr>
          <a:xfrm>
            <a:off x="218006" y="1612586"/>
            <a:ext cx="4627817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Method 1:</a:t>
            </a:r>
          </a:p>
          <a:p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Shift-</a:t>
            </a:r>
            <a:r>
              <a:rPr lang="en-US" altLang="zh-TW" sz="2800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dubble</a:t>
            </a:r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Click on table</a:t>
            </a:r>
            <a:endParaRPr lang="zh-TW" altLang="en-US" sz="28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88330DF-9A76-4CDA-8779-BBE467EA2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200" y="3251410"/>
            <a:ext cx="3325150" cy="3740794"/>
          </a:xfrm>
          <a:prstGeom prst="rect">
            <a:avLst/>
          </a:prstGeom>
        </p:spPr>
      </p:pic>
      <p:sp>
        <p:nvSpPr>
          <p:cNvPr id="9" name="箭號: 向下 9">
            <a:extLst>
              <a:ext uri="{FF2B5EF4-FFF2-40B4-BE49-F238E27FC236}">
                <a16:creationId xmlns:a16="http://schemas.microsoft.com/office/drawing/2014/main" id="{2F9B83D3-C5F8-4F63-A50A-0AE7884C0223}"/>
              </a:ext>
            </a:extLst>
          </p:cNvPr>
          <p:cNvSpPr>
            <a:spLocks noChangeAspect="1"/>
          </p:cNvSpPr>
          <p:nvPr/>
        </p:nvSpPr>
        <p:spPr>
          <a:xfrm rot="19667073" flipV="1">
            <a:off x="704523" y="3309392"/>
            <a:ext cx="391163" cy="601276"/>
          </a:xfrm>
          <a:custGeom>
            <a:avLst/>
            <a:gdLst>
              <a:gd name="connsiteX0" fmla="*/ 0 w 234200"/>
              <a:gd name="connsiteY0" fmla="*/ 73337 h 360000"/>
              <a:gd name="connsiteX1" fmla="*/ 83290 w 234200"/>
              <a:gd name="connsiteY1" fmla="*/ 73337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0910 w 234200"/>
              <a:gd name="connsiteY4" fmla="*/ 73337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7363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0910 w 234200"/>
              <a:gd name="connsiteY4" fmla="*/ 73337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7363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61092 w 234200"/>
              <a:gd name="connsiteY4" fmla="*/ 101848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7363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4982 w 234200"/>
              <a:gd name="connsiteY4" fmla="*/ 101848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7363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4982 w 234200"/>
              <a:gd name="connsiteY4" fmla="*/ 97775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3290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4982 w 234200"/>
              <a:gd name="connsiteY4" fmla="*/ 97775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3290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4982 w 234200"/>
              <a:gd name="connsiteY4" fmla="*/ 99811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200" h="360000">
                <a:moveTo>
                  <a:pt x="0" y="73337"/>
                </a:moveTo>
                <a:lnTo>
                  <a:pt x="83290" y="99812"/>
                </a:lnTo>
                <a:lnTo>
                  <a:pt x="83290" y="0"/>
                </a:lnTo>
                <a:lnTo>
                  <a:pt x="150910" y="0"/>
                </a:lnTo>
                <a:lnTo>
                  <a:pt x="154982" y="99811"/>
                </a:lnTo>
                <a:lnTo>
                  <a:pt x="234200" y="73337"/>
                </a:lnTo>
                <a:lnTo>
                  <a:pt x="117100" y="360000"/>
                </a:lnTo>
                <a:lnTo>
                  <a:pt x="0" y="73337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8334D8A8-9908-468C-B3DD-B83E706D7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6933" y="2187784"/>
            <a:ext cx="4140014" cy="4827382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1D8A3E27-7713-47C1-99B6-FFF8C8A9EC58}"/>
              </a:ext>
            </a:extLst>
          </p:cNvPr>
          <p:cNvSpPr/>
          <p:nvPr/>
        </p:nvSpPr>
        <p:spPr>
          <a:xfrm>
            <a:off x="7056940" y="3047171"/>
            <a:ext cx="1382972" cy="5195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59CAD9A-4BBC-4A17-9E6E-A6A0769FB336}"/>
              </a:ext>
            </a:extLst>
          </p:cNvPr>
          <p:cNvSpPr/>
          <p:nvPr/>
        </p:nvSpPr>
        <p:spPr>
          <a:xfrm>
            <a:off x="5284581" y="1582885"/>
            <a:ext cx="3562450" cy="138499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Method 2:</a:t>
            </a:r>
          </a:p>
          <a:p>
            <a:pPr lvl="0"/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Copy Selected Cells </a:t>
            </a:r>
          </a:p>
          <a:p>
            <a:pPr lvl="0"/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/ Full Precision</a:t>
            </a:r>
            <a:endParaRPr lang="zh-TW" altLang="en-US" sz="28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251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C6FB530-C4D5-45FE-AAC4-098E5FB9EB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53"/>
          <a:stretch/>
        </p:blipFill>
        <p:spPr>
          <a:xfrm>
            <a:off x="251150" y="130629"/>
            <a:ext cx="8641700" cy="615587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09D3050F-C55E-49BE-AEC9-88E631E6A3D3}"/>
              </a:ext>
            </a:extLst>
          </p:cNvPr>
          <p:cNvSpPr/>
          <p:nvPr/>
        </p:nvSpPr>
        <p:spPr>
          <a:xfrm>
            <a:off x="2088000" y="1895173"/>
            <a:ext cx="4968000" cy="3786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647149F-7651-4B23-AD58-EEFF8E7BBFBE}"/>
              </a:ext>
            </a:extLst>
          </p:cNvPr>
          <p:cNvSpPr/>
          <p:nvPr/>
        </p:nvSpPr>
        <p:spPr>
          <a:xfrm>
            <a:off x="1273961" y="2316480"/>
            <a:ext cx="6552691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2800" dirty="0">
                <a:ea typeface="微軟正黑體" panose="020B0604030504040204" pitchFamily="34" charset="-120"/>
                <a:cs typeface="Times New Roman" panose="02020603050405020304" pitchFamily="18" charset="0"/>
              </a:rPr>
              <a:t>Choose your Operating system to download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2267830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E63652-687B-4F3D-819B-175A295EE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6"/>
            <a:ext cx="7543800" cy="725379"/>
          </a:xfrm>
        </p:spPr>
        <p:txBody>
          <a:bodyPr anchor="t">
            <a:normAutofit/>
          </a:bodyPr>
          <a:lstStyle/>
          <a:p>
            <a:pPr algn="ctr"/>
            <a:r>
              <a:rPr lang="en-US" altLang="zh-TW" sz="4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Paste data </a:t>
            </a:r>
            <a:r>
              <a:rPr lang="zh-TW" altLang="en-US" sz="4000" b="1" dirty="0"/>
              <a:t> </a:t>
            </a:r>
            <a:r>
              <a:rPr lang="en-US" altLang="zh-TW" sz="4000" b="1" dirty="0"/>
              <a:t>in EXCEL </a:t>
            </a:r>
            <a:endParaRPr lang="zh-TW" altLang="en-US" sz="4000" b="1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1DF0F2D-8020-45D2-B5C0-894930AAB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25" y="1238601"/>
            <a:ext cx="5888266" cy="536434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74E9826-B559-4421-9FCE-930C9381DD52}"/>
              </a:ext>
            </a:extLst>
          </p:cNvPr>
          <p:cNvSpPr/>
          <p:nvPr/>
        </p:nvSpPr>
        <p:spPr>
          <a:xfrm>
            <a:off x="6802666" y="1440760"/>
            <a:ext cx="2153719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800" dirty="0">
                <a:solidFill>
                  <a:srgbClr val="000000"/>
                </a:solidFill>
                <a:latin typeface="Arial" panose="020B0604020202020204" pitchFamily="34" charset="0"/>
              </a:rPr>
              <a:t>Or Ctrl-V</a:t>
            </a:r>
            <a:endParaRPr lang="zh-TW" altLang="en-US" sz="2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2059BAD-1826-47BA-BF42-F3AA150C7A07}"/>
              </a:ext>
            </a:extLst>
          </p:cNvPr>
          <p:cNvSpPr/>
          <p:nvPr/>
        </p:nvSpPr>
        <p:spPr>
          <a:xfrm>
            <a:off x="1233355" y="3920772"/>
            <a:ext cx="1382972" cy="5195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72BF9AE-A5FF-4168-A862-080EC6E777F2}"/>
              </a:ext>
            </a:extLst>
          </p:cNvPr>
          <p:cNvSpPr/>
          <p:nvPr/>
        </p:nvSpPr>
        <p:spPr>
          <a:xfrm>
            <a:off x="2736250" y="3963350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2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插入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EB4810C-DCB2-4AED-9717-1F2343990F4B}"/>
              </a:ext>
            </a:extLst>
          </p:cNvPr>
          <p:cNvSpPr/>
          <p:nvPr/>
        </p:nvSpPr>
        <p:spPr>
          <a:xfrm>
            <a:off x="335422" y="2930238"/>
            <a:ext cx="2153719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800" dirty="0">
                <a:solidFill>
                  <a:srgbClr val="000000"/>
                </a:solidFill>
                <a:latin typeface="Arial" panose="020B0604020202020204" pitchFamily="34" charset="0"/>
              </a:rPr>
              <a:t>At “A1” </a:t>
            </a:r>
          </a:p>
          <a:p>
            <a:r>
              <a:rPr lang="en-US" altLang="zh-TW" sz="2800" dirty="0">
                <a:solidFill>
                  <a:srgbClr val="000000"/>
                </a:solidFill>
                <a:latin typeface="Arial" panose="020B0604020202020204" pitchFamily="34" charset="0"/>
              </a:rPr>
              <a:t>Right-Click</a:t>
            </a:r>
            <a:endParaRPr lang="zh-TW" altLang="en-US" sz="2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3556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73C0DD-D54B-4730-AFC4-B9C0BCDFE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87" y="19610"/>
            <a:ext cx="7543800" cy="734120"/>
          </a:xfrm>
        </p:spPr>
        <p:txBody>
          <a:bodyPr anchor="t"/>
          <a:lstStyle/>
          <a:p>
            <a:pPr algn="ctr">
              <a:lnSpc>
                <a:spcPct val="100000"/>
              </a:lnSpc>
            </a:pPr>
            <a:r>
              <a:rPr lang="en-US" altLang="zh-TW" b="1" dirty="0"/>
              <a:t>Export data</a:t>
            </a:r>
            <a:endParaRPr lang="zh-TW" altLang="en-US" b="1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F098874-1EF3-4EEE-9B4E-7BCA810EBC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2" b="1"/>
          <a:stretch/>
        </p:blipFill>
        <p:spPr>
          <a:xfrm>
            <a:off x="205740" y="1187903"/>
            <a:ext cx="5495865" cy="435431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EDA0696-BDC6-461E-8896-B9860B010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498" y="3440557"/>
            <a:ext cx="3938502" cy="234512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B55DC83-91BB-41A6-83A5-7ADEF01FEB17}"/>
              </a:ext>
            </a:extLst>
          </p:cNvPr>
          <p:cNvSpPr/>
          <p:nvPr/>
        </p:nvSpPr>
        <p:spPr>
          <a:xfrm>
            <a:off x="61780" y="1341437"/>
            <a:ext cx="616400" cy="50851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3C28DE3-CE58-425E-B0D5-26C789E661A8}"/>
              </a:ext>
            </a:extLst>
          </p:cNvPr>
          <p:cNvSpPr/>
          <p:nvPr/>
        </p:nvSpPr>
        <p:spPr>
          <a:xfrm>
            <a:off x="229420" y="4267517"/>
            <a:ext cx="1454600" cy="40183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72D89EA-1B77-4835-8602-82B9AD2F82FD}"/>
              </a:ext>
            </a:extLst>
          </p:cNvPr>
          <p:cNvSpPr/>
          <p:nvPr/>
        </p:nvSpPr>
        <p:spPr>
          <a:xfrm>
            <a:off x="3678918" y="4785677"/>
            <a:ext cx="1454600" cy="40183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A35B366-3873-4932-85CC-EB0939CA676A}"/>
              </a:ext>
            </a:extLst>
          </p:cNvPr>
          <p:cNvSpPr/>
          <p:nvPr/>
        </p:nvSpPr>
        <p:spPr>
          <a:xfrm>
            <a:off x="5130518" y="5294246"/>
            <a:ext cx="1368000" cy="45596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679AEC7-6DDD-43A5-A6FF-837B68673D74}"/>
              </a:ext>
            </a:extLst>
          </p:cNvPr>
          <p:cNvSpPr/>
          <p:nvPr/>
        </p:nvSpPr>
        <p:spPr>
          <a:xfrm>
            <a:off x="4457406" y="5903640"/>
            <a:ext cx="2488397" cy="5620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Text Files (.txt)</a:t>
            </a:r>
            <a:endParaRPr lang="zh-TW" altLang="en-US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80EEA486-6FF6-4184-8B66-2B2AAC048948}"/>
              </a:ext>
            </a:extLst>
          </p:cNvPr>
          <p:cNvCxnSpPr/>
          <p:nvPr/>
        </p:nvCxnSpPr>
        <p:spPr>
          <a:xfrm>
            <a:off x="5907882" y="5623830"/>
            <a:ext cx="0" cy="2810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5951DB1A-9DD7-455E-B07C-BA2192C375DB}"/>
              </a:ext>
            </a:extLst>
          </p:cNvPr>
          <p:cNvSpPr/>
          <p:nvPr/>
        </p:nvSpPr>
        <p:spPr>
          <a:xfrm>
            <a:off x="1234540" y="1325595"/>
            <a:ext cx="3721240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File / Export / Data </a:t>
            </a:r>
          </a:p>
          <a:p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 Save as</a:t>
            </a:r>
            <a:endParaRPr lang="zh-TW" altLang="en-US" sz="28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16021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FFD0589-904F-459A-9C51-A9488BA9B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42159"/>
            <a:ext cx="7543800" cy="830997"/>
          </a:xfrm>
        </p:spPr>
        <p:txBody>
          <a:bodyPr anchor="t">
            <a:normAutofit/>
          </a:bodyPr>
          <a:lstStyle/>
          <a:p>
            <a:pPr algn="ctr"/>
            <a:r>
              <a:rPr lang="en-US" altLang="zh-TW" sz="4000" b="1" dirty="0"/>
              <a:t>Analyze---Use tracker</a:t>
            </a:r>
            <a:endParaRPr lang="zh-TW" altLang="en-US" sz="4000" b="1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FE82F19-9253-49B8-B7C7-691D62E84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320" y="3605894"/>
            <a:ext cx="4700541" cy="2970326"/>
          </a:xfrm>
          <a:prstGeom prst="rect">
            <a:avLst/>
          </a:prstGeom>
        </p:spPr>
      </p:pic>
      <p:sp>
        <p:nvSpPr>
          <p:cNvPr id="4" name="箭號: 向右 3">
            <a:extLst>
              <a:ext uri="{FF2B5EF4-FFF2-40B4-BE49-F238E27FC236}">
                <a16:creationId xmlns:a16="http://schemas.microsoft.com/office/drawing/2014/main" id="{595E8372-BD89-4ADC-82BA-8A81ED15AF95}"/>
              </a:ext>
            </a:extLst>
          </p:cNvPr>
          <p:cNvSpPr/>
          <p:nvPr/>
        </p:nvSpPr>
        <p:spPr>
          <a:xfrm rot="15036169">
            <a:off x="2378456" y="4128867"/>
            <a:ext cx="477984" cy="288000"/>
          </a:xfrm>
          <a:prstGeom prst="rightArrow">
            <a:avLst>
              <a:gd name="adj1" fmla="val 36832"/>
              <a:gd name="adj2" fmla="val 12281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4CFB6B7-4A03-47F0-BA57-8B028B6AA759}"/>
              </a:ext>
            </a:extLst>
          </p:cNvPr>
          <p:cNvSpPr/>
          <p:nvPr/>
        </p:nvSpPr>
        <p:spPr>
          <a:xfrm>
            <a:off x="6382188" y="5667257"/>
            <a:ext cx="1121744" cy="46166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C0079FE-3DD1-46FC-A0C9-0DAB5C2AA0BB}"/>
              </a:ext>
            </a:extLst>
          </p:cNvPr>
          <p:cNvSpPr/>
          <p:nvPr/>
        </p:nvSpPr>
        <p:spPr>
          <a:xfrm>
            <a:off x="4695144" y="1959444"/>
            <a:ext cx="3648756" cy="946798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Or </a:t>
            </a:r>
            <a:r>
              <a:rPr lang="en-US" altLang="zh-TW" sz="2400" b="1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Dubble</a:t>
            </a:r>
            <a:r>
              <a:rPr lang="en-US" altLang="zh-TW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Click on plot</a:t>
            </a:r>
          </a:p>
          <a:p>
            <a:pPr>
              <a:lnSpc>
                <a:spcPct val="120000"/>
              </a:lnSpc>
            </a:pPr>
            <a:r>
              <a:rPr lang="en-US" altLang="zh-TW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 </a:t>
            </a:r>
            <a:r>
              <a:rPr lang="en-US" altLang="zh-TW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Data tool</a:t>
            </a:r>
            <a:endParaRPr lang="zh-TW" altLang="en-US" sz="24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BDCB82B-7608-49DA-90AC-C326117CF206}"/>
              </a:ext>
            </a:extLst>
          </p:cNvPr>
          <p:cNvSpPr/>
          <p:nvPr/>
        </p:nvSpPr>
        <p:spPr>
          <a:xfrm>
            <a:off x="296280" y="994418"/>
            <a:ext cx="8712000" cy="523220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altLang="zh-TW" sz="2800" dirty="0">
                <a:solidFill>
                  <a:srgbClr val="000000"/>
                </a:solidFill>
                <a:latin typeface="Arial" panose="020B0604020202020204" pitchFamily="34" charset="0"/>
              </a:rPr>
              <a:t> access display and analysis options in a popup menu</a:t>
            </a:r>
            <a:endParaRPr lang="zh-TW" altLang="en-US" sz="2800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6A686BB6-3D1D-4D86-B89F-FDD2D506D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16" y="1737363"/>
            <a:ext cx="3631959" cy="5106256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BF69CDE7-6DB4-4BDF-9E7C-F5F6A5F35D0D}"/>
              </a:ext>
            </a:extLst>
          </p:cNvPr>
          <p:cNvSpPr/>
          <p:nvPr/>
        </p:nvSpPr>
        <p:spPr>
          <a:xfrm>
            <a:off x="619379" y="1996150"/>
            <a:ext cx="3403496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2800" dirty="0">
                <a:solidFill>
                  <a:srgbClr val="000000"/>
                </a:solidFill>
                <a:latin typeface="Arial" panose="020B0604020202020204" pitchFamily="34" charset="0"/>
              </a:rPr>
              <a:t>Right-Click on a plot</a:t>
            </a:r>
            <a:endParaRPr lang="zh-TW" altLang="en-US" sz="20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F177268-38C4-4BE9-AB3D-4338191539BB}"/>
              </a:ext>
            </a:extLst>
          </p:cNvPr>
          <p:cNvSpPr/>
          <p:nvPr/>
        </p:nvSpPr>
        <p:spPr>
          <a:xfrm>
            <a:off x="5257793" y="3087614"/>
            <a:ext cx="3603872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2800" dirty="0">
                <a:solidFill>
                  <a:srgbClr val="000000"/>
                </a:solidFill>
                <a:latin typeface="Arial" panose="020B0604020202020204" pitchFamily="34" charset="0"/>
              </a:rPr>
              <a:t>Right-Click on a table</a:t>
            </a:r>
            <a:endParaRPr lang="zh-TW" altLang="en-US" sz="20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1B2883D-2C3D-431A-942C-4564DFD9F874}"/>
              </a:ext>
            </a:extLst>
          </p:cNvPr>
          <p:cNvSpPr/>
          <p:nvPr/>
        </p:nvSpPr>
        <p:spPr>
          <a:xfrm>
            <a:off x="2090295" y="5801837"/>
            <a:ext cx="1121744" cy="32708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13577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9BDD3B-AA78-4988-9C22-07A2215EE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115157"/>
            <a:ext cx="7543800" cy="730664"/>
          </a:xfrm>
        </p:spPr>
        <p:txBody>
          <a:bodyPr anchor="t">
            <a:normAutofit/>
          </a:bodyPr>
          <a:lstStyle/>
          <a:p>
            <a:pPr algn="ctr"/>
            <a:r>
              <a:rPr lang="en-US" altLang="zh-TW" sz="4000" b="1" dirty="0"/>
              <a:t>Data tool</a:t>
            </a:r>
            <a:endParaRPr lang="zh-TW" altLang="en-US" sz="4000" b="1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E0D4FED-5083-4D11-B03F-FF503EE76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28" y="845821"/>
            <a:ext cx="8126744" cy="557784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36F9D2C-F246-48C0-A37A-D79AA627C53C}"/>
              </a:ext>
            </a:extLst>
          </p:cNvPr>
          <p:cNvSpPr/>
          <p:nvPr/>
        </p:nvSpPr>
        <p:spPr>
          <a:xfrm>
            <a:off x="7287341" y="1974450"/>
            <a:ext cx="1108015" cy="46166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AA31D32-B515-44A5-A7C8-090A0946C5FA}"/>
              </a:ext>
            </a:extLst>
          </p:cNvPr>
          <p:cNvSpPr/>
          <p:nvPr/>
        </p:nvSpPr>
        <p:spPr>
          <a:xfrm>
            <a:off x="7123529" y="2524464"/>
            <a:ext cx="1587294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rgbClr val="000000"/>
                </a:solidFill>
                <a:latin typeface="Arial" panose="020B0604020202020204" pitchFamily="34" charset="0"/>
              </a:rPr>
              <a:t>Plot or not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342300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C23F98-2F30-40B8-9EC5-A1C6EA815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15444"/>
            <a:ext cx="7543800" cy="1398594"/>
          </a:xfrm>
        </p:spPr>
        <p:txBody>
          <a:bodyPr anchor="t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Simple Harmonic Motion</a:t>
            </a:r>
            <a:br>
              <a:rPr lang="en-US" altLang="zh-TW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無摩擦力之簡諧震盪為</a:t>
            </a:r>
            <a:r>
              <a:rPr lang="en-US" altLang="zh-TW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sine</a:t>
            </a:r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函數</a:t>
            </a:r>
            <a:r>
              <a:rPr lang="en-US" altLang="zh-TW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60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185098C-E88D-4FD0-81AC-096B80E5A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920924"/>
            <a:ext cx="7702127" cy="5832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8D5A9D5-8C33-4C02-9327-481A0EFA1B0B}"/>
              </a:ext>
            </a:extLst>
          </p:cNvPr>
          <p:cNvSpPr/>
          <p:nvPr/>
        </p:nvSpPr>
        <p:spPr>
          <a:xfrm>
            <a:off x="3529419" y="5083962"/>
            <a:ext cx="1121744" cy="360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6894FCA-A2C8-477D-97F7-6B623D9112A0}"/>
              </a:ext>
            </a:extLst>
          </p:cNvPr>
          <p:cNvSpPr/>
          <p:nvPr/>
        </p:nvSpPr>
        <p:spPr>
          <a:xfrm>
            <a:off x="1894055" y="2908172"/>
            <a:ext cx="1332000" cy="360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30B4E23-3AE5-43A6-BC0F-0F425807C3DF}"/>
              </a:ext>
            </a:extLst>
          </p:cNvPr>
          <p:cNvSpPr/>
          <p:nvPr/>
        </p:nvSpPr>
        <p:spPr>
          <a:xfrm>
            <a:off x="1720326" y="2552513"/>
            <a:ext cx="828000" cy="360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F4A0727-649A-4FB0-BC80-4AE48DB0374A}"/>
              </a:ext>
            </a:extLst>
          </p:cNvPr>
          <p:cNvSpPr/>
          <p:nvPr/>
        </p:nvSpPr>
        <p:spPr>
          <a:xfrm>
            <a:off x="769104" y="1702598"/>
            <a:ext cx="5148000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Analysis / Curve Fitter / Sine</a:t>
            </a:r>
            <a:endParaRPr lang="zh-TW" altLang="en-US" sz="28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33047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FE983217-3C03-4AFB-9513-3041CE315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29"/>
          <a:stretch/>
        </p:blipFill>
        <p:spPr>
          <a:xfrm>
            <a:off x="215943" y="1181364"/>
            <a:ext cx="8712114" cy="528207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E827DD6-DED2-492F-985F-EEB570214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250" y="181292"/>
            <a:ext cx="7543800" cy="1362805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sz="3600" b="1" dirty="0"/>
              <a:t>Simple Harmonic Motion</a:t>
            </a:r>
            <a:br>
              <a:rPr lang="en-US" altLang="zh-TW" sz="3600" dirty="0">
                <a:solidFill>
                  <a:srgbClr val="000000"/>
                </a:solidFill>
              </a:rPr>
            </a:br>
            <a:r>
              <a:rPr lang="en-US" altLang="zh-TW" sz="3600" dirty="0">
                <a:solidFill>
                  <a:srgbClr val="000000"/>
                </a:solidFill>
              </a:rPr>
              <a:t>(</a:t>
            </a:r>
            <a:r>
              <a:rPr lang="zh-TW" altLang="en-US" sz="3600" dirty="0">
                <a:solidFill>
                  <a:srgbClr val="000000"/>
                </a:solidFill>
              </a:rPr>
              <a:t>無摩擦力之簡諧震盪為</a:t>
            </a:r>
            <a:r>
              <a:rPr lang="en-US" altLang="zh-TW" sz="3600" dirty="0">
                <a:solidFill>
                  <a:srgbClr val="000000"/>
                </a:solidFill>
              </a:rPr>
              <a:t>sine</a:t>
            </a:r>
            <a:r>
              <a:rPr lang="zh-TW" altLang="en-US" sz="3600" dirty="0">
                <a:solidFill>
                  <a:srgbClr val="000000"/>
                </a:solidFill>
              </a:rPr>
              <a:t>函數</a:t>
            </a:r>
            <a:r>
              <a:rPr lang="en-US" altLang="zh-TW" sz="3600" dirty="0">
                <a:solidFill>
                  <a:srgbClr val="000000"/>
                </a:solidFill>
              </a:rPr>
              <a:t>)</a:t>
            </a:r>
            <a:endParaRPr lang="zh-TW" altLang="en-US" sz="36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E64B953-9682-4536-AA8D-A38DA965D8A4}"/>
              </a:ext>
            </a:extLst>
          </p:cNvPr>
          <p:cNvSpPr/>
          <p:nvPr/>
        </p:nvSpPr>
        <p:spPr>
          <a:xfrm>
            <a:off x="215943" y="5786167"/>
            <a:ext cx="927012" cy="49947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F4A77DE-3EEC-4A32-8C91-C1E4A8769E69}"/>
              </a:ext>
            </a:extLst>
          </p:cNvPr>
          <p:cNvSpPr/>
          <p:nvPr/>
        </p:nvSpPr>
        <p:spPr>
          <a:xfrm>
            <a:off x="4410953" y="5326783"/>
            <a:ext cx="1235867" cy="9588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8636937-3DD6-4CBF-935D-0444D3B7C49F}"/>
              </a:ext>
            </a:extLst>
          </p:cNvPr>
          <p:cNvSpPr/>
          <p:nvPr/>
        </p:nvSpPr>
        <p:spPr>
          <a:xfrm>
            <a:off x="3996007" y="4713758"/>
            <a:ext cx="2698175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可更改起始參數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289048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827DD6-DED2-492F-985F-EEB570214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993" y="126247"/>
            <a:ext cx="7543800" cy="704686"/>
          </a:xfrm>
        </p:spPr>
        <p:txBody>
          <a:bodyPr/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數據分析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---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週期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T,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彈簧係數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k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709E6962-3223-4D13-BDB0-7E1B31C1B6F0}"/>
                  </a:ext>
                </a:extLst>
              </p:cNvPr>
              <p:cNvSpPr/>
              <p:nvPr/>
            </p:nvSpPr>
            <p:spPr>
              <a:xfrm>
                <a:off x="5279336" y="3766159"/>
                <a:ext cx="1497910" cy="100168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𝑻</m:t>
                      </m:r>
                      <m:r>
                        <a:rPr lang="en-US" altLang="zh-TW" sz="20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sz="20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zh-TW" altLang="en-US" sz="20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𝝅</m:t>
                      </m:r>
                      <m:rad>
                        <m:radPr>
                          <m:degHide m:val="on"/>
                          <m:ctrlPr>
                            <a:rPr lang="zh-TW" altLang="en-US" sz="20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𝑴</m:t>
                              </m:r>
                            </m:num>
                            <m:den>
                              <m:r>
                                <a:rPr lang="en-US" altLang="zh-TW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𝒌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20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709E6962-3223-4D13-BDB0-7E1B31C1B6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9336" y="3766159"/>
                <a:ext cx="1497910" cy="100168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>
            <a:extLst>
              <a:ext uri="{FF2B5EF4-FFF2-40B4-BE49-F238E27FC236}">
                <a16:creationId xmlns:a16="http://schemas.microsoft.com/office/drawing/2014/main" id="{E9FA16FC-5C9F-49F5-BA5A-54E1FF370E91}"/>
              </a:ext>
            </a:extLst>
          </p:cNvPr>
          <p:cNvSpPr/>
          <p:nvPr/>
        </p:nvSpPr>
        <p:spPr>
          <a:xfrm>
            <a:off x="5279336" y="2011051"/>
            <a:ext cx="195438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333333"/>
                </a:solidFill>
                <a:latin typeface="PingFang SC"/>
              </a:rPr>
              <a:t>ω=2πf</a:t>
            </a:r>
            <a:r>
              <a:rPr lang="zh-CN" altLang="en-US" sz="2400" dirty="0">
                <a:solidFill>
                  <a:srgbClr val="333333"/>
                </a:solidFill>
                <a:latin typeface="PingFang SC"/>
              </a:rPr>
              <a:t>，</a:t>
            </a:r>
            <a:r>
              <a:rPr lang="en-US" altLang="zh-CN" sz="2400" dirty="0">
                <a:solidFill>
                  <a:srgbClr val="333333"/>
                </a:solidFill>
                <a:latin typeface="PingFang SC"/>
              </a:rPr>
              <a:t>f=1/T</a:t>
            </a:r>
            <a:endParaRPr lang="zh-TW" altLang="en-US" sz="24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26ECDD9-74DF-405A-A825-B30040EF652E}"/>
              </a:ext>
            </a:extLst>
          </p:cNvPr>
          <p:cNvSpPr/>
          <p:nvPr/>
        </p:nvSpPr>
        <p:spPr>
          <a:xfrm>
            <a:off x="5279336" y="2409635"/>
            <a:ext cx="3927678" cy="94917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rgbClr val="333333"/>
                </a:solidFill>
                <a:latin typeface="PingFang SC"/>
              </a:rPr>
              <a:t>ω=6.92</a:t>
            </a:r>
            <a:r>
              <a:rPr lang="en-US" altLang="zh-TW" sz="2400" dirty="0">
                <a:solidFill>
                  <a:srgbClr val="333333"/>
                </a:solidFill>
                <a:latin typeface="PingFang SC"/>
              </a:rPr>
              <a:t>4</a:t>
            </a:r>
            <a:r>
              <a:rPr lang="en-US" altLang="zh-CN" sz="2400" dirty="0">
                <a:solidFill>
                  <a:srgbClr val="333333"/>
                </a:solidFill>
                <a:latin typeface="PingFang SC"/>
              </a:rPr>
              <a:t>=2πf</a:t>
            </a:r>
            <a:r>
              <a:rPr lang="zh-CN" altLang="en-US" sz="2400" dirty="0">
                <a:solidFill>
                  <a:srgbClr val="333333"/>
                </a:solidFill>
                <a:latin typeface="PingFang SC"/>
              </a:rPr>
              <a:t>，</a:t>
            </a:r>
            <a:r>
              <a:rPr lang="en-US" altLang="zh-CN" sz="2400" dirty="0">
                <a:solidFill>
                  <a:srgbClr val="333333"/>
                </a:solidFill>
                <a:latin typeface="PingFang SC"/>
              </a:rPr>
              <a:t>f=1.102</a:t>
            </a:r>
            <a:r>
              <a:rPr lang="en-US" altLang="zh-TW" sz="2400" dirty="0">
                <a:solidFill>
                  <a:srgbClr val="333333"/>
                </a:solidFill>
                <a:latin typeface="PingFang SC"/>
              </a:rPr>
              <a:t>5</a:t>
            </a:r>
            <a:r>
              <a:rPr lang="en-US" altLang="zh-CN" sz="2400" dirty="0">
                <a:solidFill>
                  <a:srgbClr val="333333"/>
                </a:solidFill>
                <a:latin typeface="PingFang SC"/>
              </a:rPr>
              <a:t> Hz</a:t>
            </a:r>
            <a:r>
              <a:rPr lang="zh-TW" altLang="en-US" sz="2400" dirty="0">
                <a:solidFill>
                  <a:srgbClr val="333333"/>
                </a:solidFill>
                <a:latin typeface="PingFang SC"/>
              </a:rPr>
              <a:t>，</a:t>
            </a:r>
            <a:endParaRPr lang="en-US" altLang="zh-TW" sz="2400" dirty="0">
              <a:solidFill>
                <a:srgbClr val="333333"/>
              </a:solidFill>
              <a:latin typeface="PingFang SC"/>
            </a:endParaRPr>
          </a:p>
          <a:p>
            <a:pPr>
              <a:lnSpc>
                <a:spcPct val="120000"/>
              </a:lnSpc>
            </a:pPr>
            <a:r>
              <a:rPr lang="en-US" altLang="zh-TW" sz="2400" b="1" dirty="0">
                <a:solidFill>
                  <a:srgbClr val="FF0000"/>
                </a:solidFill>
                <a:latin typeface="PingFang SC"/>
              </a:rPr>
              <a:t>T</a:t>
            </a:r>
            <a:r>
              <a:rPr lang="en-US" altLang="zh-TW" sz="2400" b="1" dirty="0">
                <a:solidFill>
                  <a:srgbClr val="333333"/>
                </a:solidFill>
                <a:latin typeface="PingFang SC"/>
              </a:rPr>
              <a:t>=</a:t>
            </a:r>
            <a:r>
              <a:rPr lang="en-US" altLang="zh-CN" sz="2400" dirty="0">
                <a:solidFill>
                  <a:srgbClr val="333333"/>
                </a:solidFill>
                <a:latin typeface="PingFang SC"/>
              </a:rPr>
              <a:t>1/f</a:t>
            </a:r>
            <a:r>
              <a:rPr lang="en-US" altLang="zh-CN" sz="2400" dirty="0">
                <a:solidFill>
                  <a:srgbClr val="FF0000"/>
                </a:solidFill>
                <a:latin typeface="PingFang SC"/>
              </a:rPr>
              <a:t>= </a:t>
            </a:r>
            <a:r>
              <a:rPr lang="en-US" altLang="zh-CN" sz="2400" b="1" dirty="0">
                <a:solidFill>
                  <a:srgbClr val="FF0000"/>
                </a:solidFill>
                <a:latin typeface="PingFang SC"/>
              </a:rPr>
              <a:t>0.906</a:t>
            </a:r>
            <a:r>
              <a:rPr lang="en-US" altLang="zh-TW" sz="2400" b="1" dirty="0">
                <a:solidFill>
                  <a:srgbClr val="FF0000"/>
                </a:solidFill>
                <a:latin typeface="PingFang SC"/>
              </a:rPr>
              <a:t>9</a:t>
            </a:r>
            <a:r>
              <a:rPr lang="zh-TW" altLang="en-US" sz="2400" b="1" dirty="0">
                <a:solidFill>
                  <a:srgbClr val="FF0000"/>
                </a:solidFill>
                <a:latin typeface="PingFang SC"/>
              </a:rPr>
              <a:t> </a:t>
            </a:r>
            <a:r>
              <a:rPr lang="en-US" altLang="zh-TW" sz="2400" b="1" dirty="0">
                <a:solidFill>
                  <a:srgbClr val="FF0000"/>
                </a:solidFill>
                <a:latin typeface="PingFang SC"/>
              </a:rPr>
              <a:t>s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86C319D-EF10-4737-AFBA-2619F680CD7A}"/>
              </a:ext>
            </a:extLst>
          </p:cNvPr>
          <p:cNvSpPr txBox="1"/>
          <p:nvPr/>
        </p:nvSpPr>
        <p:spPr>
          <a:xfrm>
            <a:off x="5279336" y="3278030"/>
            <a:ext cx="314861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M</a:t>
            </a:r>
            <a:r>
              <a:rPr lang="zh-TW" altLang="en-US" sz="2400" baseline="-25000" dirty="0"/>
              <a:t>車</a:t>
            </a:r>
            <a:r>
              <a:rPr lang="zh-TW" altLang="en-US" sz="2400" dirty="0"/>
              <a:t> </a:t>
            </a:r>
            <a:r>
              <a:rPr lang="en-US" altLang="zh-TW" sz="2400" dirty="0"/>
              <a:t>=374.6 g=0.3746 kg</a:t>
            </a:r>
            <a:endParaRPr lang="zh-TW" altLang="en-US" sz="24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1885C93-F3EC-4BEF-B143-0AF0B7FE316A}"/>
              </a:ext>
            </a:extLst>
          </p:cNvPr>
          <p:cNvSpPr/>
          <p:nvPr/>
        </p:nvSpPr>
        <p:spPr>
          <a:xfrm>
            <a:off x="5279336" y="4793080"/>
            <a:ext cx="3299301" cy="94917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 err="1">
                <a:solidFill>
                  <a:srgbClr val="333333"/>
                </a:solidFill>
                <a:latin typeface="PingFang SC"/>
              </a:rPr>
              <a:t>k</a:t>
            </a:r>
            <a:r>
              <a:rPr lang="en-US" altLang="zh-CN" sz="2400" baseline="-25000" dirty="0" err="1">
                <a:solidFill>
                  <a:srgbClr val="333333"/>
                </a:solidFill>
                <a:latin typeface="PingFang SC"/>
              </a:rPr>
              <a:t>p</a:t>
            </a:r>
            <a:r>
              <a:rPr lang="en-US" altLang="zh-CN" sz="2400" baseline="-25000" dirty="0">
                <a:solidFill>
                  <a:srgbClr val="333333"/>
                </a:solidFill>
                <a:latin typeface="PingFang SC"/>
              </a:rPr>
              <a:t> </a:t>
            </a:r>
            <a:r>
              <a:rPr lang="en-US" altLang="zh-CN" sz="2400" dirty="0">
                <a:solidFill>
                  <a:srgbClr val="333333"/>
                </a:solidFill>
                <a:latin typeface="PingFang SC"/>
              </a:rPr>
              <a:t>= 17.966 </a:t>
            </a:r>
            <a:r>
              <a:rPr lang="en-US" altLang="zh-CN" sz="2400" dirty="0" err="1">
                <a:solidFill>
                  <a:srgbClr val="333333"/>
                </a:solidFill>
                <a:latin typeface="PingFang SC"/>
              </a:rPr>
              <a:t>Nt</a:t>
            </a:r>
            <a:r>
              <a:rPr lang="en-US" altLang="zh-CN" sz="2400" dirty="0">
                <a:solidFill>
                  <a:srgbClr val="333333"/>
                </a:solidFill>
                <a:latin typeface="PingFang SC"/>
              </a:rPr>
              <a:t>/m (</a:t>
            </a:r>
            <a:r>
              <a:rPr lang="zh-TW" altLang="en-US" sz="2400" dirty="0">
                <a:solidFill>
                  <a:srgbClr val="333333"/>
                </a:solidFill>
                <a:latin typeface="PingFang SC"/>
              </a:rPr>
              <a:t>並聯</a:t>
            </a:r>
            <a:r>
              <a:rPr lang="en-US" altLang="zh-TW" sz="2400" dirty="0">
                <a:solidFill>
                  <a:srgbClr val="333333"/>
                </a:solidFill>
                <a:latin typeface="PingFang SC"/>
              </a:rPr>
              <a:t>k)</a:t>
            </a:r>
            <a:endParaRPr lang="en-US" altLang="zh-CN" sz="2400" dirty="0">
              <a:solidFill>
                <a:srgbClr val="333333"/>
              </a:solidFill>
              <a:latin typeface="PingFang SC"/>
            </a:endParaRPr>
          </a:p>
          <a:p>
            <a:pPr>
              <a:lnSpc>
                <a:spcPct val="120000"/>
              </a:lnSpc>
            </a:pPr>
            <a:r>
              <a:rPr lang="en-US" altLang="zh-TW" sz="2400" dirty="0">
                <a:solidFill>
                  <a:srgbClr val="FF0000"/>
                </a:solidFill>
                <a:latin typeface="PingFang SC"/>
              </a:rPr>
              <a:t>k</a:t>
            </a:r>
            <a:r>
              <a:rPr lang="en-US" altLang="zh-TW" sz="2400" dirty="0">
                <a:solidFill>
                  <a:srgbClr val="333333"/>
                </a:solidFill>
                <a:latin typeface="PingFang SC"/>
              </a:rPr>
              <a:t>=</a:t>
            </a:r>
            <a:r>
              <a:rPr lang="en-US" altLang="zh-CN" sz="2400" dirty="0">
                <a:solidFill>
                  <a:srgbClr val="333333"/>
                </a:solidFill>
                <a:latin typeface="PingFang SC"/>
              </a:rPr>
              <a:t> </a:t>
            </a:r>
            <a:r>
              <a:rPr lang="en-US" altLang="zh-CN" sz="2400" dirty="0" err="1">
                <a:solidFill>
                  <a:srgbClr val="333333"/>
                </a:solidFill>
                <a:latin typeface="PingFang SC"/>
              </a:rPr>
              <a:t>k</a:t>
            </a:r>
            <a:r>
              <a:rPr lang="en-US" altLang="zh-CN" sz="2400" baseline="-25000" dirty="0" err="1">
                <a:solidFill>
                  <a:srgbClr val="333333"/>
                </a:solidFill>
                <a:latin typeface="PingFang SC"/>
              </a:rPr>
              <a:t>p</a:t>
            </a:r>
            <a:r>
              <a:rPr lang="en-US" altLang="zh-TW" sz="2400" dirty="0">
                <a:solidFill>
                  <a:srgbClr val="333333"/>
                </a:solidFill>
                <a:latin typeface="PingFang SC"/>
              </a:rPr>
              <a:t>/2 </a:t>
            </a:r>
            <a:r>
              <a:rPr lang="en-US" altLang="zh-TW" sz="2400" dirty="0">
                <a:solidFill>
                  <a:srgbClr val="FF0000"/>
                </a:solidFill>
                <a:latin typeface="PingFang SC"/>
              </a:rPr>
              <a:t>=</a:t>
            </a:r>
            <a:r>
              <a:rPr lang="zh-TW" altLang="en-US" sz="2400" dirty="0">
                <a:solidFill>
                  <a:srgbClr val="FF0000"/>
                </a:solidFill>
                <a:latin typeface="PingFang SC"/>
              </a:rPr>
              <a:t> </a:t>
            </a:r>
            <a:r>
              <a:rPr lang="en-US" altLang="zh-TW" sz="2400" dirty="0">
                <a:solidFill>
                  <a:srgbClr val="FF0000"/>
                </a:solidFill>
                <a:latin typeface="PingFang SC"/>
              </a:rPr>
              <a:t>8.983</a:t>
            </a:r>
            <a:r>
              <a:rPr lang="en-US" altLang="zh-CN" sz="2400" dirty="0">
                <a:solidFill>
                  <a:srgbClr val="FF0000"/>
                </a:solidFill>
                <a:latin typeface="PingFang SC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PingFang SC"/>
              </a:rPr>
              <a:t>Nt</a:t>
            </a:r>
            <a:r>
              <a:rPr lang="en-US" altLang="zh-CN" sz="2400" dirty="0">
                <a:solidFill>
                  <a:srgbClr val="FF0000"/>
                </a:solidFill>
                <a:latin typeface="PingFang SC"/>
              </a:rPr>
              <a:t>/m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728E7BD-6837-456C-AF74-A5B398B487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302"/>
          <a:stretch/>
        </p:blipFill>
        <p:spPr>
          <a:xfrm>
            <a:off x="0" y="1306365"/>
            <a:ext cx="5279336" cy="48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485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B290FE-D60C-4056-AC1F-4674E445B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6"/>
            <a:ext cx="7543800" cy="687909"/>
          </a:xfrm>
        </p:spPr>
        <p:txBody>
          <a:bodyPr anchor="t"/>
          <a:lstStyle/>
          <a:p>
            <a:pPr algn="ctr"/>
            <a:r>
              <a:rPr lang="en-US" altLang="zh-TW" b="1" dirty="0"/>
              <a:t>Set new Fit Function</a:t>
            </a:r>
            <a:endParaRPr lang="zh-TW" altLang="en-US" b="1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3C5D930-FB3E-40B8-8BE8-3E4D8B782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55" y="1185017"/>
            <a:ext cx="7200000" cy="472451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C53E682-9089-4EB6-845A-36CFF155A13E}"/>
              </a:ext>
            </a:extLst>
          </p:cNvPr>
          <p:cNvSpPr/>
          <p:nvPr/>
        </p:nvSpPr>
        <p:spPr>
          <a:xfrm>
            <a:off x="2420799" y="4676908"/>
            <a:ext cx="1121744" cy="32708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箭號: 向右 6">
            <a:extLst>
              <a:ext uri="{FF2B5EF4-FFF2-40B4-BE49-F238E27FC236}">
                <a16:creationId xmlns:a16="http://schemas.microsoft.com/office/drawing/2014/main" id="{5E152692-5A2D-4248-807F-7031E4E192D3}"/>
              </a:ext>
            </a:extLst>
          </p:cNvPr>
          <p:cNvSpPr/>
          <p:nvPr/>
        </p:nvSpPr>
        <p:spPr>
          <a:xfrm>
            <a:off x="3729219" y="4534212"/>
            <a:ext cx="1121744" cy="612475"/>
          </a:xfrm>
          <a:prstGeom prst="rightArrow">
            <a:avLst>
              <a:gd name="adj1" fmla="val 50000"/>
              <a:gd name="adj2" fmla="val 873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86F0088-24AB-434D-9871-BC5BEF5009A6}"/>
              </a:ext>
            </a:extLst>
          </p:cNvPr>
          <p:cNvSpPr/>
          <p:nvPr/>
        </p:nvSpPr>
        <p:spPr>
          <a:xfrm>
            <a:off x="2196276" y="4113856"/>
            <a:ext cx="1571264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rgbClr val="000000"/>
                </a:solidFill>
                <a:latin typeface="Arial" panose="020B0604020202020204" pitchFamily="34" charset="0"/>
              </a:rPr>
              <a:t>Fit Builder</a:t>
            </a:r>
            <a:endParaRPr lang="zh-TW" altLang="en-US" dirty="0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D72BE667-7871-423D-B712-12CA28311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184" y="1185017"/>
            <a:ext cx="4134427" cy="563006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AA662D83-642A-401D-869A-64BA2D4BD6D8}"/>
              </a:ext>
            </a:extLst>
          </p:cNvPr>
          <p:cNvSpPr/>
          <p:nvPr/>
        </p:nvSpPr>
        <p:spPr>
          <a:xfrm>
            <a:off x="6550250" y="5089863"/>
            <a:ext cx="1946470" cy="32708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4D52C2F-7CA4-4F9C-9A33-4109B06D201F}"/>
              </a:ext>
            </a:extLst>
          </p:cNvPr>
          <p:cNvSpPr/>
          <p:nvPr/>
        </p:nvSpPr>
        <p:spPr>
          <a:xfrm>
            <a:off x="5678205" y="1578921"/>
            <a:ext cx="548165" cy="41531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2CBB09F-6728-4975-908C-8EB2D0641F17}"/>
              </a:ext>
            </a:extLst>
          </p:cNvPr>
          <p:cNvSpPr/>
          <p:nvPr/>
        </p:nvSpPr>
        <p:spPr>
          <a:xfrm>
            <a:off x="4717223" y="5089863"/>
            <a:ext cx="1121744" cy="37946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9DE7E3E-807A-4A77-99FF-6661A5D9F3D2}"/>
              </a:ext>
            </a:extLst>
          </p:cNvPr>
          <p:cNvSpPr/>
          <p:nvPr/>
        </p:nvSpPr>
        <p:spPr>
          <a:xfrm>
            <a:off x="5278095" y="2996888"/>
            <a:ext cx="849368" cy="41374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42C10BB4-AF5D-41E0-9A12-00F4B4C62985}"/>
              </a:ext>
            </a:extLst>
          </p:cNvPr>
          <p:cNvSpPr/>
          <p:nvPr/>
        </p:nvSpPr>
        <p:spPr>
          <a:xfrm>
            <a:off x="4708395" y="5415715"/>
            <a:ext cx="1841855" cy="44267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20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Dubble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Click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939108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567094-2B47-4514-A372-52C9794CB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36595"/>
            <a:ext cx="7543800" cy="1413190"/>
          </a:xfrm>
        </p:spPr>
        <p:txBody>
          <a:bodyPr anchor="t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b="1" dirty="0">
                <a:solidFill>
                  <a:schemeClr val="tx1"/>
                </a:solidFill>
              </a:rPr>
              <a:t>Choose the points to fit </a:t>
            </a:r>
            <a:br>
              <a:rPr lang="en-US" altLang="zh-TW" b="1" dirty="0">
                <a:solidFill>
                  <a:schemeClr val="tx1"/>
                </a:solidFill>
              </a:rPr>
            </a:br>
            <a:r>
              <a:rPr lang="en-US" altLang="zh-TW" b="1" dirty="0">
                <a:solidFill>
                  <a:schemeClr val="tx1"/>
                </a:solidFill>
              </a:rPr>
              <a:t>-line the top points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4302773-DB3F-4EF6-BE8C-07DF561F1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96" y="2297048"/>
            <a:ext cx="8033657" cy="488240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CB513E3-01D5-4E27-AE37-0B4C9B2A5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151" y="3207805"/>
            <a:ext cx="655954" cy="540000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79B1617F-4D60-48D6-8424-5D29AF2F9988}"/>
              </a:ext>
            </a:extLst>
          </p:cNvPr>
          <p:cNvSpPr/>
          <p:nvPr/>
        </p:nvSpPr>
        <p:spPr>
          <a:xfrm>
            <a:off x="1018151" y="4195014"/>
            <a:ext cx="1987282" cy="5788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Shift-Click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999B99E2-E5C4-4622-BA5E-CDE0A257C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372" y="3284659"/>
            <a:ext cx="655954" cy="540000"/>
          </a:xfrm>
          <a:prstGeom prst="rect">
            <a:avLst/>
          </a:prstGeom>
        </p:spPr>
      </p:pic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C49917A4-49FA-4AAB-AE46-04B6F23CBC01}"/>
              </a:ext>
            </a:extLst>
          </p:cNvPr>
          <p:cNvCxnSpPr>
            <a:cxnSpLocks/>
          </p:cNvCxnSpPr>
          <p:nvPr/>
        </p:nvCxnSpPr>
        <p:spPr>
          <a:xfrm flipH="1" flipV="1">
            <a:off x="1459340" y="3284660"/>
            <a:ext cx="4465320" cy="1305166"/>
          </a:xfrm>
          <a:prstGeom prst="line">
            <a:avLst/>
          </a:prstGeom>
          <a:ln w="381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BD999E9D-814C-4C7B-8049-4EDE05AA9F66}"/>
              </a:ext>
            </a:extLst>
          </p:cNvPr>
          <p:cNvCxnSpPr>
            <a:cxnSpLocks/>
          </p:cNvCxnSpPr>
          <p:nvPr/>
        </p:nvCxnSpPr>
        <p:spPr>
          <a:xfrm flipH="1" flipV="1">
            <a:off x="2330059" y="3916411"/>
            <a:ext cx="3671527" cy="1029651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圖片 25">
            <a:extLst>
              <a:ext uri="{FF2B5EF4-FFF2-40B4-BE49-F238E27FC236}">
                <a16:creationId xmlns:a16="http://schemas.microsoft.com/office/drawing/2014/main" id="{A8A89AAB-44C6-458C-9424-20B2FBE4C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137" y="3361513"/>
            <a:ext cx="655954" cy="540000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BB8C9466-AA50-480C-B3A6-4CD805448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902" y="3429440"/>
            <a:ext cx="655954" cy="540000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C518BE4B-69A5-4AA9-8657-AF4CBEFCD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667" y="3510234"/>
            <a:ext cx="655954" cy="540000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A280B4B5-6015-4672-91B2-AC3350C36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082" y="3587087"/>
            <a:ext cx="655954" cy="540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1A3488DA-69FC-4DEA-8C40-248EC96845FE}"/>
              </a:ext>
            </a:extLst>
          </p:cNvPr>
          <p:cNvSpPr/>
          <p:nvPr/>
        </p:nvSpPr>
        <p:spPr>
          <a:xfrm>
            <a:off x="570757" y="1366645"/>
            <a:ext cx="8573243" cy="10882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TW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linearly decay with time: decrease 4</a:t>
            </a:r>
            <a:r>
              <a:rPr lang="en-US" altLang="zh-TW" sz="2800" dirty="0">
                <a:solidFill>
                  <a:srgbClr val="0000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altLang="zh-TW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one period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TW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Amplitude decrease 4</a:t>
            </a:r>
            <a:r>
              <a:rPr lang="en-US" altLang="zh-TW" sz="2800" dirty="0">
                <a:solidFill>
                  <a:srgbClr val="0000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altLang="zh-TW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one period and </a:t>
            </a:r>
            <a:r>
              <a:rPr lang="en-US" altLang="zh-TW" sz="2800" dirty="0">
                <a:solidFill>
                  <a:srgbClr val="0000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D = </a:t>
            </a:r>
            <a:r>
              <a:rPr lang="en-US" altLang="zh-TW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TW" sz="2800" baseline="-25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</a:t>
            </a:r>
            <a:r>
              <a:rPr lang="en-US" altLang="zh-TW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/k</a:t>
            </a:r>
            <a:endParaRPr lang="zh-TW" alt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0939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8ADFEE3-30CE-4036-9F2B-359BF93A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824"/>
            <a:ext cx="9072000" cy="864000"/>
          </a:xfrm>
        </p:spPr>
        <p:txBody>
          <a:bodyPr anchor="t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b="1" dirty="0">
                <a:solidFill>
                  <a:schemeClr val="tx1"/>
                </a:solidFill>
              </a:rPr>
              <a:t>Analysis choose points -Line fitting</a:t>
            </a:r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C134AF4-4C93-48EB-B498-04505C13B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9269"/>
            <a:ext cx="9144000" cy="585873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671D4E24-7BB4-4607-977E-F75BF1732219}"/>
              </a:ext>
            </a:extLst>
          </p:cNvPr>
          <p:cNvSpPr/>
          <p:nvPr/>
        </p:nvSpPr>
        <p:spPr>
          <a:xfrm>
            <a:off x="2082502" y="1993489"/>
            <a:ext cx="1296000" cy="28866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E5846A2-CFEE-4CAC-A2C6-AE2938DC1C97}"/>
              </a:ext>
            </a:extLst>
          </p:cNvPr>
          <p:cNvSpPr/>
          <p:nvPr/>
        </p:nvSpPr>
        <p:spPr>
          <a:xfrm>
            <a:off x="2365427" y="1475802"/>
            <a:ext cx="80021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Line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B114C13-3EC6-4174-B3C5-C49B80979191}"/>
              </a:ext>
            </a:extLst>
          </p:cNvPr>
          <p:cNvSpPr/>
          <p:nvPr/>
        </p:nvSpPr>
        <p:spPr>
          <a:xfrm>
            <a:off x="0" y="5660613"/>
            <a:ext cx="6418729" cy="123010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26A20A7-F17C-4419-A3BB-A034B66C8134}"/>
              </a:ext>
            </a:extLst>
          </p:cNvPr>
          <p:cNvSpPr/>
          <p:nvPr/>
        </p:nvSpPr>
        <p:spPr>
          <a:xfrm>
            <a:off x="573742" y="1648806"/>
            <a:ext cx="1579581" cy="28866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08FE16B-51EC-4BF1-959D-30DAA3B88ED9}"/>
              </a:ext>
            </a:extLst>
          </p:cNvPr>
          <p:cNvSpPr/>
          <p:nvPr/>
        </p:nvSpPr>
        <p:spPr>
          <a:xfrm>
            <a:off x="680422" y="1991254"/>
            <a:ext cx="1368000" cy="28866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F8FA90A-4914-4B27-B064-46433E5B5DDA}"/>
              </a:ext>
            </a:extLst>
          </p:cNvPr>
          <p:cNvSpPr/>
          <p:nvPr/>
        </p:nvSpPr>
        <p:spPr>
          <a:xfrm>
            <a:off x="2365427" y="1300694"/>
            <a:ext cx="5148000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Analysis / Curve Fitter / line</a:t>
            </a:r>
            <a:endParaRPr lang="zh-TW" altLang="en-US" sz="28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82987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>
            <a:extLst>
              <a:ext uri="{FF2B5EF4-FFF2-40B4-BE49-F238E27FC236}">
                <a16:creationId xmlns:a16="http://schemas.microsoft.com/office/drawing/2014/main" id="{7CD3A085-1B5B-4791-9B6A-B8B8EE9A5885}"/>
              </a:ext>
            </a:extLst>
          </p:cNvPr>
          <p:cNvGrpSpPr/>
          <p:nvPr/>
        </p:nvGrpSpPr>
        <p:grpSpPr>
          <a:xfrm>
            <a:off x="499842" y="2143631"/>
            <a:ext cx="2894571" cy="2891483"/>
            <a:chOff x="391645" y="3006572"/>
            <a:chExt cx="2894571" cy="2891483"/>
          </a:xfrm>
        </p:grpSpPr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CF99D3FE-BAB8-4817-A9A7-26C18BA483CA}"/>
                </a:ext>
              </a:extLst>
            </p:cNvPr>
            <p:cNvGrpSpPr/>
            <p:nvPr/>
          </p:nvGrpSpPr>
          <p:grpSpPr>
            <a:xfrm>
              <a:off x="481545" y="3006572"/>
              <a:ext cx="2804671" cy="2891483"/>
              <a:chOff x="481545" y="3006572"/>
              <a:chExt cx="2804671" cy="2891483"/>
            </a:xfrm>
          </p:grpSpPr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28315B29-1DAC-4CE1-96D1-2BC04A452B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Blur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81545" y="3006572"/>
                <a:ext cx="2804671" cy="2891483"/>
              </a:xfrm>
              <a:prstGeom prst="rect">
                <a:avLst/>
              </a:prstGeom>
            </p:spPr>
          </p:pic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B4FC8140-3BAB-4B3C-B32D-9936D21794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6949" y="3654213"/>
                <a:ext cx="2329267" cy="1231823"/>
              </a:xfrm>
              <a:prstGeom prst="rect">
                <a:avLst/>
              </a:prstGeom>
            </p:spPr>
          </p:pic>
        </p:grpSp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C10682E4-F18D-4CE2-A536-19C318C48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1645" y="3006572"/>
              <a:ext cx="519344" cy="2891483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4C3CA510-5913-4363-9EAD-2B341EDD4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25573"/>
            <a:ext cx="7543800" cy="720000"/>
          </a:xfrm>
        </p:spPr>
        <p:txBody>
          <a:bodyPr anchor="ctr">
            <a:normAutofit/>
          </a:bodyPr>
          <a:lstStyle/>
          <a:p>
            <a:pPr algn="ctr"/>
            <a:r>
              <a:rPr lang="en-US" altLang="zh-TW" sz="4000" b="1" dirty="0">
                <a:solidFill>
                  <a:schemeClr val="tx1"/>
                </a:solidFill>
              </a:rPr>
              <a:t>Getting start</a:t>
            </a:r>
            <a:endParaRPr lang="zh-TW" altLang="en-US" sz="4000" b="1" dirty="0">
              <a:solidFill>
                <a:schemeClr val="tx1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DDA0399-D854-4CB9-814C-439AD0373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4638" y="1717442"/>
            <a:ext cx="4854663" cy="453669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3E766CE-FE49-47AB-A5F8-B4D112B6864A}"/>
              </a:ext>
            </a:extLst>
          </p:cNvPr>
          <p:cNvSpPr/>
          <p:nvPr/>
        </p:nvSpPr>
        <p:spPr>
          <a:xfrm>
            <a:off x="1065146" y="3503420"/>
            <a:ext cx="1612874" cy="5196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1013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80F480F-9EC7-4263-B50F-5C1B69AF02BB}"/>
              </a:ext>
            </a:extLst>
          </p:cNvPr>
          <p:cNvSpPr txBox="1"/>
          <p:nvPr/>
        </p:nvSpPr>
        <p:spPr>
          <a:xfrm>
            <a:off x="1508373" y="1134501"/>
            <a:ext cx="3577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/>
              <a:t>Open		 “Tracker” </a:t>
            </a:r>
            <a:endParaRPr lang="zh-TW" altLang="en-US" sz="2800" dirty="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72088787-A870-4B52-914B-69F3B3B366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4020" y="963804"/>
            <a:ext cx="1031994" cy="97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839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567094-2B47-4514-A372-52C9794CB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36595"/>
            <a:ext cx="7543800" cy="886691"/>
          </a:xfrm>
        </p:spPr>
        <p:txBody>
          <a:bodyPr anchor="t"/>
          <a:lstStyle/>
          <a:p>
            <a:pPr algn="ctr"/>
            <a:r>
              <a:rPr lang="en-US" altLang="zh-TW" b="1" dirty="0">
                <a:solidFill>
                  <a:schemeClr val="tx1"/>
                </a:solidFill>
              </a:rPr>
              <a:t>Copy data---Analysis By Excel 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58F7141-982F-4493-BBF6-31B188A9F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02" y="786126"/>
            <a:ext cx="7688774" cy="580187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467874D-5267-4262-B38A-69E1B6D38139}"/>
              </a:ext>
            </a:extLst>
          </p:cNvPr>
          <p:cNvSpPr/>
          <p:nvPr/>
        </p:nvSpPr>
        <p:spPr>
          <a:xfrm>
            <a:off x="6463690" y="5711291"/>
            <a:ext cx="972000" cy="36058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312A4C24-C8E6-4028-B2C5-C4D7C555AD33}"/>
              </a:ext>
            </a:extLst>
          </p:cNvPr>
          <p:cNvSpPr/>
          <p:nvPr/>
        </p:nvSpPr>
        <p:spPr>
          <a:xfrm>
            <a:off x="52460" y="6132452"/>
            <a:ext cx="6876000" cy="715089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3600" b="1" spc="-38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/>
                <a:cs typeface="+mj-cs"/>
              </a:rPr>
              <a:t>Paste data to EXCEL to analysis (Ctrl-V)</a:t>
            </a:r>
            <a:endParaRPr lang="zh-TW" altLang="en-US" dirty="0"/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1EA211B5-04F9-4791-979E-83D3DBA631C6}"/>
              </a:ext>
            </a:extLst>
          </p:cNvPr>
          <p:cNvSpPr/>
          <p:nvPr/>
        </p:nvSpPr>
        <p:spPr>
          <a:xfrm>
            <a:off x="486149" y="796839"/>
            <a:ext cx="2251643" cy="105560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Method 1 :</a:t>
            </a:r>
          </a:p>
          <a:p>
            <a:r>
              <a:rPr lang="en-US" altLang="zh-TW" sz="2800" b="1" spc="-38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/>
              </a:rPr>
              <a:t> Ctrl-C</a:t>
            </a:r>
            <a:endParaRPr lang="zh-TW" altLang="en-US" sz="2800" dirty="0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222CC483-CE94-48CD-9CAF-666FDCE4D8B9}"/>
              </a:ext>
            </a:extLst>
          </p:cNvPr>
          <p:cNvSpPr/>
          <p:nvPr/>
        </p:nvSpPr>
        <p:spPr>
          <a:xfrm>
            <a:off x="3375688" y="3467583"/>
            <a:ext cx="5688000" cy="13280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Method 3 :</a:t>
            </a:r>
          </a:p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Right-Click on table / Copy Contents </a:t>
            </a:r>
          </a:p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/ As Formatted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907F25A-CE74-49C0-BBF5-A58382B54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13" y="877566"/>
            <a:ext cx="4542881" cy="221981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6BE12E28-E276-4358-85D5-427C47EA5F87}"/>
              </a:ext>
            </a:extLst>
          </p:cNvPr>
          <p:cNvSpPr/>
          <p:nvPr/>
        </p:nvSpPr>
        <p:spPr>
          <a:xfrm>
            <a:off x="3735172" y="1133025"/>
            <a:ext cx="627965" cy="27350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6E1661F-B007-4040-9192-4A98080221DF}"/>
              </a:ext>
            </a:extLst>
          </p:cNvPr>
          <p:cNvSpPr/>
          <p:nvPr/>
        </p:nvSpPr>
        <p:spPr>
          <a:xfrm>
            <a:off x="3920331" y="1962786"/>
            <a:ext cx="627965" cy="27350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31CFB97-4090-43D2-9CF2-1C4674F2188B}"/>
              </a:ext>
            </a:extLst>
          </p:cNvPr>
          <p:cNvSpPr/>
          <p:nvPr/>
        </p:nvSpPr>
        <p:spPr>
          <a:xfrm>
            <a:off x="5585866" y="2265238"/>
            <a:ext cx="1149461" cy="31254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D9EDBB9-EE77-42E1-B5A6-541F72A419AF}"/>
              </a:ext>
            </a:extLst>
          </p:cNvPr>
          <p:cNvSpPr/>
          <p:nvPr/>
        </p:nvSpPr>
        <p:spPr>
          <a:xfrm>
            <a:off x="6675894" y="2234581"/>
            <a:ext cx="1417000" cy="31254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E3EC36D-5063-47C1-B5AE-0545CE78D62E}"/>
              </a:ext>
            </a:extLst>
          </p:cNvPr>
          <p:cNvSpPr/>
          <p:nvPr/>
        </p:nvSpPr>
        <p:spPr>
          <a:xfrm>
            <a:off x="7470424" y="5729909"/>
            <a:ext cx="900000" cy="31254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8B7F35D1-C79C-48E5-ABF5-357D03C2E7F9}"/>
              </a:ext>
            </a:extLst>
          </p:cNvPr>
          <p:cNvSpPr/>
          <p:nvPr/>
        </p:nvSpPr>
        <p:spPr>
          <a:xfrm>
            <a:off x="4883546" y="812989"/>
            <a:ext cx="4212000" cy="13280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Method 2 :</a:t>
            </a:r>
          </a:p>
          <a:p>
            <a:r>
              <a: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Edit / Copy / Selected Data / As Formatted</a:t>
            </a:r>
            <a:endParaRPr lang="zh-TW" altLang="en-US" sz="24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005144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68C979-2715-F247-1633-6E9408BC5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205" y="109762"/>
            <a:ext cx="4999040" cy="61200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摩擦力 </a:t>
            </a:r>
            <a:r>
              <a:rPr lang="en-US" altLang="zh-TW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F</a:t>
            </a:r>
            <a:r>
              <a:rPr lang="en-US" altLang="zh-TW" baseline="-25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fr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造成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decay</a:t>
            </a:r>
            <a:endParaRPr lang="zh-TW" altLang="en-US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CB541533-9211-46AE-90AA-8E23725D47F3}"/>
              </a:ext>
            </a:extLst>
          </p:cNvPr>
          <p:cNvGrpSpPr>
            <a:grpSpLocks noChangeAspect="1"/>
          </p:cNvGrpSpPr>
          <p:nvPr/>
        </p:nvGrpSpPr>
        <p:grpSpPr>
          <a:xfrm>
            <a:off x="84141" y="2381153"/>
            <a:ext cx="9059856" cy="4373942"/>
            <a:chOff x="-124231" y="656028"/>
            <a:chExt cx="12945810" cy="6250026"/>
          </a:xfrm>
        </p:grpSpPr>
        <p:pic>
          <p:nvPicPr>
            <p:cNvPr id="85" name="圖片 84">
              <a:extLst>
                <a:ext uri="{FF2B5EF4-FFF2-40B4-BE49-F238E27FC236}">
                  <a16:creationId xmlns:a16="http://schemas.microsoft.com/office/drawing/2014/main" id="{C866E5C2-CA93-445E-8245-9DF05BC61AA9}"/>
                </a:ext>
              </a:extLst>
            </p:cNvPr>
            <p:cNvPicPr/>
            <p:nvPr/>
          </p:nvPicPr>
          <p:blipFill rotWithShape="1">
            <a:blip r:embed="rId2" cstate="print"/>
            <a:srcRect l="791" t="26174" r="-155"/>
            <a:stretch/>
          </p:blipFill>
          <p:spPr bwMode="auto">
            <a:xfrm rot="5400000">
              <a:off x="4030439" y="-1885085"/>
              <a:ext cx="5677199" cy="11905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0" name="群組 29">
              <a:extLst>
                <a:ext uri="{FF2B5EF4-FFF2-40B4-BE49-F238E27FC236}">
                  <a16:creationId xmlns:a16="http://schemas.microsoft.com/office/drawing/2014/main" id="{51FCA96C-02F6-4DFE-916D-7D8834967D45}"/>
                </a:ext>
              </a:extLst>
            </p:cNvPr>
            <p:cNvGrpSpPr/>
            <p:nvPr/>
          </p:nvGrpSpPr>
          <p:grpSpPr>
            <a:xfrm>
              <a:off x="-124231" y="656028"/>
              <a:ext cx="12837524" cy="6140044"/>
              <a:chOff x="-124231" y="656028"/>
              <a:chExt cx="12837524" cy="6140044"/>
            </a:xfrm>
          </p:grpSpPr>
          <p:cxnSp>
            <p:nvCxnSpPr>
              <p:cNvPr id="7" name="直線單箭頭接點 6">
                <a:extLst>
                  <a:ext uri="{FF2B5EF4-FFF2-40B4-BE49-F238E27FC236}">
                    <a16:creationId xmlns:a16="http://schemas.microsoft.com/office/drawing/2014/main" id="{3BF1B4F9-0AA8-5898-4374-AA1743848488}"/>
                  </a:ext>
                </a:extLst>
              </p:cNvPr>
              <p:cNvCxnSpPr/>
              <p:nvPr/>
            </p:nvCxnSpPr>
            <p:spPr>
              <a:xfrm flipV="1">
                <a:off x="999525" y="1206019"/>
                <a:ext cx="0" cy="559005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單箭頭接點 8">
                <a:extLst>
                  <a:ext uri="{FF2B5EF4-FFF2-40B4-BE49-F238E27FC236}">
                    <a16:creationId xmlns:a16="http://schemas.microsoft.com/office/drawing/2014/main" id="{2A0225DC-BBF3-98F7-2941-DB90A7D727E6}"/>
                  </a:ext>
                </a:extLst>
              </p:cNvPr>
              <p:cNvCxnSpPr/>
              <p:nvPr/>
            </p:nvCxnSpPr>
            <p:spPr>
              <a:xfrm>
                <a:off x="989581" y="4030743"/>
                <a:ext cx="11047549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C54C3730-5E88-CEC3-84C2-EA75F37F5633}"/>
                  </a:ext>
                </a:extLst>
              </p:cNvPr>
              <p:cNvSpPr txBox="1"/>
              <p:nvPr/>
            </p:nvSpPr>
            <p:spPr>
              <a:xfrm>
                <a:off x="11520055" y="4249506"/>
                <a:ext cx="1193238" cy="527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b="1" dirty="0"/>
                  <a:t>Time</a:t>
                </a:r>
                <a:endParaRPr lang="zh-TW" altLang="en-US" b="1" dirty="0"/>
              </a:p>
            </p:txBody>
          </p:sp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E47D600F-4F60-9A00-9D8C-94072751B51B}"/>
                  </a:ext>
                </a:extLst>
              </p:cNvPr>
              <p:cNvSpPr txBox="1"/>
              <p:nvPr/>
            </p:nvSpPr>
            <p:spPr>
              <a:xfrm>
                <a:off x="-124231" y="656028"/>
                <a:ext cx="2443206" cy="5937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100" b="1" dirty="0"/>
                  <a:t>Displacement</a:t>
                </a:r>
                <a:endParaRPr lang="zh-TW" altLang="en-US" sz="2100" b="1" dirty="0"/>
              </a:p>
            </p:txBody>
          </p:sp>
          <p:cxnSp>
            <p:nvCxnSpPr>
              <p:cNvPr id="5" name="直線接點 4">
                <a:extLst>
                  <a:ext uri="{FF2B5EF4-FFF2-40B4-BE49-F238E27FC236}">
                    <a16:creationId xmlns:a16="http://schemas.microsoft.com/office/drawing/2014/main" id="{0C9E46D4-95B1-42F0-929C-E3AAB2C3C601}"/>
                  </a:ext>
                </a:extLst>
              </p:cNvPr>
              <p:cNvCxnSpPr/>
              <p:nvPr/>
            </p:nvCxnSpPr>
            <p:spPr>
              <a:xfrm>
                <a:off x="842744" y="1922894"/>
                <a:ext cx="274178" cy="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" name="直線接點 13">
                <a:extLst>
                  <a:ext uri="{FF2B5EF4-FFF2-40B4-BE49-F238E27FC236}">
                    <a16:creationId xmlns:a16="http://schemas.microsoft.com/office/drawing/2014/main" id="{2B024C88-EB69-4562-91C4-FB4C752463DF}"/>
                  </a:ext>
                </a:extLst>
              </p:cNvPr>
              <p:cNvCxnSpPr/>
              <p:nvPr/>
            </p:nvCxnSpPr>
            <p:spPr>
              <a:xfrm>
                <a:off x="868839" y="5865616"/>
                <a:ext cx="274178" cy="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C8AB3EF5-54A2-4488-B770-C02B991250F7}"/>
                  </a:ext>
                </a:extLst>
              </p:cNvPr>
              <p:cNvSpPr/>
              <p:nvPr/>
            </p:nvSpPr>
            <p:spPr>
              <a:xfrm>
                <a:off x="130758" y="1547107"/>
                <a:ext cx="1001434" cy="4287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350" dirty="0">
                    <a:solidFill>
                      <a:srgbClr val="3333FF"/>
                    </a:solidFill>
                  </a:rPr>
                  <a:t>X</a:t>
                </a:r>
                <a:r>
                  <a:rPr lang="en-US" altLang="zh-TW" sz="1350" baseline="-25000" dirty="0">
                    <a:solidFill>
                      <a:srgbClr val="3333FF"/>
                    </a:solidFill>
                  </a:rPr>
                  <a:t>0</a:t>
                </a:r>
                <a:r>
                  <a:rPr lang="en-US" altLang="zh-TW" sz="1350" dirty="0">
                    <a:solidFill>
                      <a:srgbClr val="3333FF"/>
                    </a:solidFill>
                  </a:rPr>
                  <a:t>=15</a:t>
                </a:r>
                <a:r>
                  <a:rPr lang="en-US" altLang="zh-TW" sz="1350" dirty="0">
                    <a:solidFill>
                      <a:srgbClr val="3333FF"/>
                    </a:solidFill>
                    <a:latin typeface="Symbol" panose="05050102010706020507" pitchFamily="18" charset="2"/>
                  </a:rPr>
                  <a:t>D</a:t>
                </a:r>
                <a:endParaRPr lang="zh-TW" altLang="en-US" sz="1350" dirty="0"/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E3947AA0-C723-457F-8A13-FB52EABFA182}"/>
                  </a:ext>
                </a:extLst>
              </p:cNvPr>
              <p:cNvSpPr/>
              <p:nvPr/>
            </p:nvSpPr>
            <p:spPr>
              <a:xfrm>
                <a:off x="296675" y="5617754"/>
                <a:ext cx="742601" cy="4287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350" dirty="0">
                    <a:solidFill>
                      <a:srgbClr val="3333FF"/>
                    </a:solidFill>
                  </a:rPr>
                  <a:t>-13</a:t>
                </a:r>
                <a:r>
                  <a:rPr lang="en-US" altLang="zh-TW" sz="1350" dirty="0">
                    <a:solidFill>
                      <a:srgbClr val="3333FF"/>
                    </a:solidFill>
                    <a:latin typeface="Symbol" panose="05050102010706020507" pitchFamily="18" charset="2"/>
                  </a:rPr>
                  <a:t>D</a:t>
                </a:r>
                <a:endParaRPr lang="zh-TW" altLang="en-US" sz="1350" dirty="0"/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DAEFBB1E-844E-4EB5-94B5-5C3EFCD3CFD8}"/>
                  </a:ext>
                </a:extLst>
              </p:cNvPr>
              <p:cNvSpPr/>
              <p:nvPr/>
            </p:nvSpPr>
            <p:spPr>
              <a:xfrm>
                <a:off x="333934" y="3583391"/>
                <a:ext cx="664722" cy="4287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350" dirty="0">
                    <a:solidFill>
                      <a:srgbClr val="3333FF"/>
                    </a:solidFill>
                  </a:rPr>
                  <a:t>+1</a:t>
                </a:r>
                <a:r>
                  <a:rPr lang="en-US" altLang="zh-TW" sz="1350" dirty="0">
                    <a:solidFill>
                      <a:srgbClr val="3333FF"/>
                    </a:solidFill>
                    <a:latin typeface="Symbol" panose="05050102010706020507" pitchFamily="18" charset="2"/>
                  </a:rPr>
                  <a:t>D</a:t>
                </a:r>
                <a:endParaRPr lang="zh-TW" altLang="en-US" sz="1350" dirty="0"/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D74893F8-A2EC-46B5-BD5B-95AE377A4301}"/>
                  </a:ext>
                </a:extLst>
              </p:cNvPr>
              <p:cNvSpPr/>
              <p:nvPr/>
            </p:nvSpPr>
            <p:spPr>
              <a:xfrm>
                <a:off x="343012" y="3985434"/>
                <a:ext cx="616619" cy="4287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350" dirty="0">
                    <a:solidFill>
                      <a:srgbClr val="3333FF"/>
                    </a:solidFill>
                  </a:rPr>
                  <a:t>-1</a:t>
                </a:r>
                <a:r>
                  <a:rPr lang="en-US" altLang="zh-TW" sz="1350" dirty="0">
                    <a:solidFill>
                      <a:srgbClr val="3333FF"/>
                    </a:solidFill>
                    <a:latin typeface="Symbol" panose="05050102010706020507" pitchFamily="18" charset="2"/>
                  </a:rPr>
                  <a:t>D</a:t>
                </a:r>
                <a:endParaRPr lang="zh-TW" altLang="en-US" sz="1350" dirty="0"/>
              </a:p>
            </p:txBody>
          </p:sp>
          <p:cxnSp>
            <p:nvCxnSpPr>
              <p:cNvPr id="18" name="直線接點 17">
                <a:extLst>
                  <a:ext uri="{FF2B5EF4-FFF2-40B4-BE49-F238E27FC236}">
                    <a16:creationId xmlns:a16="http://schemas.microsoft.com/office/drawing/2014/main" id="{DA35A32A-C595-43CC-B71E-865A2B4A60D1}"/>
                  </a:ext>
                </a:extLst>
              </p:cNvPr>
              <p:cNvCxnSpPr/>
              <p:nvPr/>
            </p:nvCxnSpPr>
            <p:spPr>
              <a:xfrm>
                <a:off x="862436" y="3891864"/>
                <a:ext cx="10800000" cy="0"/>
              </a:xfrm>
              <a:prstGeom prst="line">
                <a:avLst/>
              </a:prstGeom>
              <a:ln w="38100">
                <a:prstDash val="sysDot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9" name="直線接點 18">
                <a:extLst>
                  <a:ext uri="{FF2B5EF4-FFF2-40B4-BE49-F238E27FC236}">
                    <a16:creationId xmlns:a16="http://schemas.microsoft.com/office/drawing/2014/main" id="{0B1D8E09-F436-479A-8DC9-C73525DBA333}"/>
                  </a:ext>
                </a:extLst>
              </p:cNvPr>
              <p:cNvCxnSpPr/>
              <p:nvPr/>
            </p:nvCxnSpPr>
            <p:spPr>
              <a:xfrm>
                <a:off x="882862" y="4166994"/>
                <a:ext cx="108720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1" name="直線接點 20">
                <a:extLst>
                  <a:ext uri="{FF2B5EF4-FFF2-40B4-BE49-F238E27FC236}">
                    <a16:creationId xmlns:a16="http://schemas.microsoft.com/office/drawing/2014/main" id="{F637ADEB-CFD6-4298-AE0E-BF8FEE1F745B}"/>
                  </a:ext>
                </a:extLst>
              </p:cNvPr>
              <p:cNvCxnSpPr/>
              <p:nvPr/>
            </p:nvCxnSpPr>
            <p:spPr>
              <a:xfrm>
                <a:off x="863171" y="2472264"/>
                <a:ext cx="274178" cy="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14462C06-065B-45EA-B4F1-543D6A5FF1B0}"/>
                  </a:ext>
                </a:extLst>
              </p:cNvPr>
              <p:cNvSpPr/>
              <p:nvPr/>
            </p:nvSpPr>
            <p:spPr>
              <a:xfrm>
                <a:off x="316279" y="2249175"/>
                <a:ext cx="662430" cy="4287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350" dirty="0">
                    <a:solidFill>
                      <a:srgbClr val="3333FF"/>
                    </a:solidFill>
                    <a:latin typeface="Symbol" panose="05050102010706020507" pitchFamily="18" charset="2"/>
                  </a:rPr>
                  <a:t>11D</a:t>
                </a:r>
                <a:endParaRPr lang="zh-TW" altLang="en-US" sz="135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cxnSp>
            <p:nvCxnSpPr>
              <p:cNvPr id="23" name="直線接點 22">
                <a:extLst>
                  <a:ext uri="{FF2B5EF4-FFF2-40B4-BE49-F238E27FC236}">
                    <a16:creationId xmlns:a16="http://schemas.microsoft.com/office/drawing/2014/main" id="{A8A1773B-39EF-4764-B375-C2384D026E17}"/>
                  </a:ext>
                </a:extLst>
              </p:cNvPr>
              <p:cNvCxnSpPr/>
              <p:nvPr/>
            </p:nvCxnSpPr>
            <p:spPr>
              <a:xfrm>
                <a:off x="854589" y="5303386"/>
                <a:ext cx="274178" cy="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6F3D63E3-C7B2-4F40-A823-8E8FD562BD13}"/>
                  </a:ext>
                </a:extLst>
              </p:cNvPr>
              <p:cNvSpPr/>
              <p:nvPr/>
            </p:nvSpPr>
            <p:spPr>
              <a:xfrm>
                <a:off x="-54864" y="5919419"/>
                <a:ext cx="1077023" cy="4287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350" dirty="0">
                    <a:solidFill>
                      <a:srgbClr val="3333FF"/>
                    </a:solidFill>
                  </a:rPr>
                  <a:t>X</a:t>
                </a:r>
                <a:r>
                  <a:rPr lang="en-US" altLang="zh-TW" sz="1350" baseline="-25000" dirty="0">
                    <a:solidFill>
                      <a:srgbClr val="3333FF"/>
                    </a:solidFill>
                  </a:rPr>
                  <a:t>0</a:t>
                </a:r>
                <a:r>
                  <a:rPr lang="en-US" altLang="zh-TW" sz="1350" dirty="0">
                    <a:solidFill>
                      <a:srgbClr val="3333FF"/>
                    </a:solidFill>
                  </a:rPr>
                  <a:t>=-15</a:t>
                </a:r>
                <a:r>
                  <a:rPr lang="en-US" altLang="zh-TW" sz="1350" dirty="0">
                    <a:solidFill>
                      <a:srgbClr val="3333FF"/>
                    </a:solidFill>
                    <a:latin typeface="Symbol" panose="05050102010706020507" pitchFamily="18" charset="2"/>
                  </a:rPr>
                  <a:t>D</a:t>
                </a:r>
                <a:endParaRPr lang="zh-TW" altLang="en-US" sz="1350" dirty="0"/>
              </a:p>
            </p:txBody>
          </p:sp>
          <p:cxnSp>
            <p:nvCxnSpPr>
              <p:cNvPr id="26" name="直線接點 25">
                <a:extLst>
                  <a:ext uri="{FF2B5EF4-FFF2-40B4-BE49-F238E27FC236}">
                    <a16:creationId xmlns:a16="http://schemas.microsoft.com/office/drawing/2014/main" id="{5AC8AD8A-972D-4A8E-B486-E5AF54103FD5}"/>
                  </a:ext>
                </a:extLst>
              </p:cNvPr>
              <p:cNvCxnSpPr/>
              <p:nvPr/>
            </p:nvCxnSpPr>
            <p:spPr>
              <a:xfrm>
                <a:off x="860989" y="6151086"/>
                <a:ext cx="274178" cy="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EEEA005B-7954-4925-B171-350F9CD4B7B5}"/>
                  </a:ext>
                </a:extLst>
              </p:cNvPr>
              <p:cNvSpPr/>
              <p:nvPr/>
            </p:nvSpPr>
            <p:spPr>
              <a:xfrm>
                <a:off x="392014" y="5073839"/>
                <a:ext cx="616619" cy="4287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350" dirty="0">
                    <a:solidFill>
                      <a:srgbClr val="3333FF"/>
                    </a:solidFill>
                  </a:rPr>
                  <a:t>-9</a:t>
                </a:r>
                <a:r>
                  <a:rPr lang="en-US" altLang="zh-TW" sz="1350" dirty="0">
                    <a:solidFill>
                      <a:srgbClr val="3333FF"/>
                    </a:solidFill>
                    <a:latin typeface="Symbol" panose="05050102010706020507" pitchFamily="18" charset="2"/>
                  </a:rPr>
                  <a:t>D</a:t>
                </a:r>
                <a:endParaRPr lang="zh-TW" altLang="en-US" sz="1350" dirty="0"/>
              </a:p>
            </p:txBody>
          </p:sp>
          <p:sp>
            <p:nvSpPr>
              <p:cNvPr id="63" name="矩形 62">
                <a:extLst>
                  <a:ext uri="{FF2B5EF4-FFF2-40B4-BE49-F238E27FC236}">
                    <a16:creationId xmlns:a16="http://schemas.microsoft.com/office/drawing/2014/main" id="{6BEFA35E-01A6-4EF4-8908-02623022D80C}"/>
                  </a:ext>
                </a:extLst>
              </p:cNvPr>
              <p:cNvSpPr/>
              <p:nvPr/>
            </p:nvSpPr>
            <p:spPr>
              <a:xfrm>
                <a:off x="1094989" y="2552221"/>
                <a:ext cx="667011" cy="4287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350" dirty="0">
                    <a:solidFill>
                      <a:sysClr val="windowText" lastClr="000000"/>
                    </a:solidFill>
                  </a:rPr>
                  <a:t>14</a:t>
                </a:r>
                <a:r>
                  <a:rPr lang="en-US" altLang="zh-TW" sz="1350" dirty="0">
                    <a:solidFill>
                      <a:sysClr val="windowText" lastClr="000000"/>
                    </a:solidFill>
                    <a:latin typeface="Symbol" panose="05050102010706020507" pitchFamily="18" charset="2"/>
                  </a:rPr>
                  <a:t>D</a:t>
                </a:r>
                <a:endParaRPr lang="zh-TW" altLang="en-US" sz="135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4" name="矩形 63">
                <a:extLst>
                  <a:ext uri="{FF2B5EF4-FFF2-40B4-BE49-F238E27FC236}">
                    <a16:creationId xmlns:a16="http://schemas.microsoft.com/office/drawing/2014/main" id="{679E2D72-F2B7-412C-900D-95B2375E1F31}"/>
                  </a:ext>
                </a:extLst>
              </p:cNvPr>
              <p:cNvSpPr/>
              <p:nvPr/>
            </p:nvSpPr>
            <p:spPr>
              <a:xfrm>
                <a:off x="1782157" y="4647242"/>
                <a:ext cx="667011" cy="4287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350" dirty="0">
                    <a:solidFill>
                      <a:sysClr val="windowText" lastClr="000000"/>
                    </a:solidFill>
                  </a:rPr>
                  <a:t>14</a:t>
                </a:r>
                <a:r>
                  <a:rPr lang="en-US" altLang="zh-TW" sz="1350" dirty="0">
                    <a:solidFill>
                      <a:sysClr val="windowText" lastClr="000000"/>
                    </a:solidFill>
                    <a:latin typeface="Symbol" panose="05050102010706020507" pitchFamily="18" charset="2"/>
                  </a:rPr>
                  <a:t>D</a:t>
                </a:r>
                <a:endParaRPr lang="zh-TW" altLang="en-US" sz="135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5" name="矩形 64">
                <a:extLst>
                  <a:ext uri="{FF2B5EF4-FFF2-40B4-BE49-F238E27FC236}">
                    <a16:creationId xmlns:a16="http://schemas.microsoft.com/office/drawing/2014/main" id="{967EBE92-F559-424E-ACE5-E54EAB09A058}"/>
                  </a:ext>
                </a:extLst>
              </p:cNvPr>
              <p:cNvSpPr/>
              <p:nvPr/>
            </p:nvSpPr>
            <p:spPr>
              <a:xfrm>
                <a:off x="2545262" y="4640948"/>
                <a:ext cx="667011" cy="4287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350" dirty="0">
                    <a:solidFill>
                      <a:sysClr val="windowText" lastClr="000000"/>
                    </a:solidFill>
                  </a:rPr>
                  <a:t>12</a:t>
                </a:r>
                <a:r>
                  <a:rPr lang="en-US" altLang="zh-TW" sz="1350" dirty="0">
                    <a:solidFill>
                      <a:sysClr val="windowText" lastClr="000000"/>
                    </a:solidFill>
                    <a:latin typeface="Symbol" panose="05050102010706020507" pitchFamily="18" charset="2"/>
                  </a:rPr>
                  <a:t>D</a:t>
                </a:r>
                <a:endParaRPr lang="zh-TW" altLang="en-US" sz="135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6" name="矩形 65">
                <a:extLst>
                  <a:ext uri="{FF2B5EF4-FFF2-40B4-BE49-F238E27FC236}">
                    <a16:creationId xmlns:a16="http://schemas.microsoft.com/office/drawing/2014/main" id="{6B1CEEDD-3A8B-4B8D-A571-66E494A69BB7}"/>
                  </a:ext>
                </a:extLst>
              </p:cNvPr>
              <p:cNvSpPr/>
              <p:nvPr/>
            </p:nvSpPr>
            <p:spPr>
              <a:xfrm>
                <a:off x="3171533" y="2823367"/>
                <a:ext cx="667011" cy="4287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350" dirty="0">
                    <a:solidFill>
                      <a:sysClr val="windowText" lastClr="000000"/>
                    </a:solidFill>
                  </a:rPr>
                  <a:t>12</a:t>
                </a:r>
                <a:r>
                  <a:rPr lang="en-US" altLang="zh-TW" sz="1350" dirty="0">
                    <a:solidFill>
                      <a:sysClr val="windowText" lastClr="000000"/>
                    </a:solidFill>
                    <a:latin typeface="Symbol" panose="05050102010706020507" pitchFamily="18" charset="2"/>
                  </a:rPr>
                  <a:t>D</a:t>
                </a:r>
                <a:endParaRPr lang="zh-TW" altLang="en-US" sz="135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2ACC4623-681C-4D07-AF2C-3A446BB1D750}"/>
                  </a:ext>
                </a:extLst>
              </p:cNvPr>
              <p:cNvSpPr/>
              <p:nvPr/>
            </p:nvSpPr>
            <p:spPr>
              <a:xfrm>
                <a:off x="4032635" y="2823367"/>
                <a:ext cx="667011" cy="4287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350" dirty="0">
                    <a:solidFill>
                      <a:sysClr val="windowText" lastClr="000000"/>
                    </a:solidFill>
                  </a:rPr>
                  <a:t>10</a:t>
                </a:r>
                <a:r>
                  <a:rPr lang="en-US" altLang="zh-TW" sz="1350" dirty="0">
                    <a:solidFill>
                      <a:sysClr val="windowText" lastClr="000000"/>
                    </a:solidFill>
                    <a:latin typeface="Symbol" panose="05050102010706020507" pitchFamily="18" charset="2"/>
                  </a:rPr>
                  <a:t>D</a:t>
                </a:r>
                <a:endParaRPr lang="zh-TW" altLang="en-US" sz="135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D7E3A2DB-EEB5-40FA-8ED6-F3F2F46990AC}"/>
                  </a:ext>
                </a:extLst>
              </p:cNvPr>
              <p:cNvSpPr/>
              <p:nvPr/>
            </p:nvSpPr>
            <p:spPr>
              <a:xfrm>
                <a:off x="4682759" y="4647242"/>
                <a:ext cx="667011" cy="4287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350" dirty="0">
                    <a:solidFill>
                      <a:sysClr val="windowText" lastClr="000000"/>
                    </a:solidFill>
                  </a:rPr>
                  <a:t>10</a:t>
                </a:r>
                <a:r>
                  <a:rPr lang="en-US" altLang="zh-TW" sz="1350" dirty="0">
                    <a:solidFill>
                      <a:sysClr val="windowText" lastClr="000000"/>
                    </a:solidFill>
                    <a:latin typeface="Symbol" panose="05050102010706020507" pitchFamily="18" charset="2"/>
                  </a:rPr>
                  <a:t>D</a:t>
                </a:r>
                <a:endParaRPr lang="zh-TW" altLang="en-US" sz="135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9" name="矩形 68">
                <a:extLst>
                  <a:ext uri="{FF2B5EF4-FFF2-40B4-BE49-F238E27FC236}">
                    <a16:creationId xmlns:a16="http://schemas.microsoft.com/office/drawing/2014/main" id="{85BCA50A-6C6F-4212-991C-C474B4051D3B}"/>
                  </a:ext>
                </a:extLst>
              </p:cNvPr>
              <p:cNvSpPr/>
              <p:nvPr/>
            </p:nvSpPr>
            <p:spPr>
              <a:xfrm>
                <a:off x="5650635" y="4647242"/>
                <a:ext cx="541032" cy="4287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350" dirty="0">
                    <a:solidFill>
                      <a:sysClr val="windowText" lastClr="000000"/>
                    </a:solidFill>
                  </a:rPr>
                  <a:t>8</a:t>
                </a:r>
                <a:r>
                  <a:rPr lang="en-US" altLang="zh-TW" sz="1350" dirty="0">
                    <a:solidFill>
                      <a:sysClr val="windowText" lastClr="000000"/>
                    </a:solidFill>
                    <a:latin typeface="Symbol" panose="05050102010706020507" pitchFamily="18" charset="2"/>
                  </a:rPr>
                  <a:t>D</a:t>
                </a:r>
                <a:endParaRPr lang="zh-TW" altLang="en-US" sz="135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0" name="矩形 69">
                <a:extLst>
                  <a:ext uri="{FF2B5EF4-FFF2-40B4-BE49-F238E27FC236}">
                    <a16:creationId xmlns:a16="http://schemas.microsoft.com/office/drawing/2014/main" id="{164CE9CF-D562-4A4D-BAE3-9BC2225BE336}"/>
                  </a:ext>
                </a:extLst>
              </p:cNvPr>
              <p:cNvSpPr/>
              <p:nvPr/>
            </p:nvSpPr>
            <p:spPr>
              <a:xfrm>
                <a:off x="7698619" y="4159444"/>
                <a:ext cx="541032" cy="4287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350" dirty="0">
                    <a:solidFill>
                      <a:sysClr val="windowText" lastClr="000000"/>
                    </a:solidFill>
                  </a:rPr>
                  <a:t>6</a:t>
                </a:r>
                <a:r>
                  <a:rPr lang="en-US" altLang="zh-TW" sz="1350" dirty="0">
                    <a:solidFill>
                      <a:sysClr val="windowText" lastClr="000000"/>
                    </a:solidFill>
                    <a:latin typeface="Symbol" panose="05050102010706020507" pitchFamily="18" charset="2"/>
                  </a:rPr>
                  <a:t>D</a:t>
                </a:r>
                <a:endParaRPr lang="zh-TW" altLang="en-US" sz="1350" dirty="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72" name="直線單箭頭接點 71">
                <a:extLst>
                  <a:ext uri="{FF2B5EF4-FFF2-40B4-BE49-F238E27FC236}">
                    <a16:creationId xmlns:a16="http://schemas.microsoft.com/office/drawing/2014/main" id="{080DF6F0-3B35-48C2-B87D-3A79FC096B83}"/>
                  </a:ext>
                </a:extLst>
              </p:cNvPr>
              <p:cNvCxnSpPr/>
              <p:nvPr/>
            </p:nvCxnSpPr>
            <p:spPr>
              <a:xfrm>
                <a:off x="1166692" y="1897125"/>
                <a:ext cx="0" cy="2016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線單箭頭接點 72">
                <a:extLst>
                  <a:ext uri="{FF2B5EF4-FFF2-40B4-BE49-F238E27FC236}">
                    <a16:creationId xmlns:a16="http://schemas.microsoft.com/office/drawing/2014/main" id="{7F433B4A-2B67-4331-B3B8-9930341EA1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43117" y="3867382"/>
                <a:ext cx="0" cy="2016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線單箭頭接點 75">
                <a:extLst>
                  <a:ext uri="{FF2B5EF4-FFF2-40B4-BE49-F238E27FC236}">
                    <a16:creationId xmlns:a16="http://schemas.microsoft.com/office/drawing/2014/main" id="{8A0E68C3-BEC3-4A5E-8CE9-78E98151686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19510" y="4145034"/>
                <a:ext cx="0" cy="1728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線單箭頭接點 77">
                <a:extLst>
                  <a:ext uri="{FF2B5EF4-FFF2-40B4-BE49-F238E27FC236}">
                    <a16:creationId xmlns:a16="http://schemas.microsoft.com/office/drawing/2014/main" id="{C7372A3F-78B5-41D9-B2D8-27DBEFA1D7D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97545" y="2476325"/>
                <a:ext cx="0" cy="1728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線單箭頭接點 79">
                <a:extLst>
                  <a:ext uri="{FF2B5EF4-FFF2-40B4-BE49-F238E27FC236}">
                    <a16:creationId xmlns:a16="http://schemas.microsoft.com/office/drawing/2014/main" id="{154B5016-3F39-4AE1-BA46-F2268AB227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7769" y="2489035"/>
                <a:ext cx="0" cy="144000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線單箭頭接點 82">
                <a:extLst>
                  <a:ext uri="{FF2B5EF4-FFF2-40B4-BE49-F238E27FC236}">
                    <a16:creationId xmlns:a16="http://schemas.microsoft.com/office/drawing/2014/main" id="{DB89D68D-8E1F-414A-AF33-6A1F3456FA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40174" y="3873898"/>
                <a:ext cx="0" cy="144000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線單箭頭接點 83">
                <a:extLst>
                  <a:ext uri="{FF2B5EF4-FFF2-40B4-BE49-F238E27FC236}">
                    <a16:creationId xmlns:a16="http://schemas.microsoft.com/office/drawing/2014/main" id="{B2B8505B-DAC4-41B1-86AA-ADF4AB2715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45083" y="4142689"/>
                <a:ext cx="0" cy="1152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線單箭頭接點 85">
                <a:extLst>
                  <a:ext uri="{FF2B5EF4-FFF2-40B4-BE49-F238E27FC236}">
                    <a16:creationId xmlns:a16="http://schemas.microsoft.com/office/drawing/2014/main" id="{BA8AEFF3-D2BA-4D8D-97FE-C68FCDCF89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4552" y="3052326"/>
                <a:ext cx="0" cy="1152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矩形 87">
                <a:extLst>
                  <a:ext uri="{FF2B5EF4-FFF2-40B4-BE49-F238E27FC236}">
                    <a16:creationId xmlns:a16="http://schemas.microsoft.com/office/drawing/2014/main" id="{C105D4FD-7B76-4C2E-AC56-AF46D0E10F88}"/>
                  </a:ext>
                </a:extLst>
              </p:cNvPr>
              <p:cNvSpPr/>
              <p:nvPr/>
            </p:nvSpPr>
            <p:spPr>
              <a:xfrm>
                <a:off x="6190341" y="3317635"/>
                <a:ext cx="538740" cy="4287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350" dirty="0">
                    <a:solidFill>
                      <a:sysClr val="windowText" lastClr="000000"/>
                    </a:solidFill>
                    <a:latin typeface="Symbol" panose="05050102010706020507" pitchFamily="18" charset="2"/>
                  </a:rPr>
                  <a:t>8D</a:t>
                </a:r>
                <a:endParaRPr lang="zh-TW" altLang="en-US" sz="135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9" name="矩形 88">
                <a:extLst>
                  <a:ext uri="{FF2B5EF4-FFF2-40B4-BE49-F238E27FC236}">
                    <a16:creationId xmlns:a16="http://schemas.microsoft.com/office/drawing/2014/main" id="{2FB5F5A1-2B18-473F-90F8-7D855CB7CB4D}"/>
                  </a:ext>
                </a:extLst>
              </p:cNvPr>
              <p:cNvSpPr/>
              <p:nvPr/>
            </p:nvSpPr>
            <p:spPr>
              <a:xfrm>
                <a:off x="7068913" y="3324711"/>
                <a:ext cx="538740" cy="4287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350" dirty="0">
                    <a:solidFill>
                      <a:sysClr val="windowText" lastClr="000000"/>
                    </a:solidFill>
                    <a:latin typeface="Symbol" panose="05050102010706020507" pitchFamily="18" charset="2"/>
                  </a:rPr>
                  <a:t>6D</a:t>
                </a:r>
                <a:endParaRPr lang="zh-TW" altLang="en-US" sz="1350" dirty="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90" name="直線單箭頭接點 89">
                <a:extLst>
                  <a:ext uri="{FF2B5EF4-FFF2-40B4-BE49-F238E27FC236}">
                    <a16:creationId xmlns:a16="http://schemas.microsoft.com/office/drawing/2014/main" id="{9F67B4E2-8084-4863-9BCC-7B2AE0AB23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02489" y="3050972"/>
                <a:ext cx="0" cy="86399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線單箭頭接點 91">
                <a:extLst>
                  <a:ext uri="{FF2B5EF4-FFF2-40B4-BE49-F238E27FC236}">
                    <a16:creationId xmlns:a16="http://schemas.microsoft.com/office/drawing/2014/main" id="{0081D259-F21B-4B64-A1F1-26D1C747A8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4473" y="3873898"/>
                <a:ext cx="0" cy="86399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線接點 96">
                <a:extLst>
                  <a:ext uri="{FF2B5EF4-FFF2-40B4-BE49-F238E27FC236}">
                    <a16:creationId xmlns:a16="http://schemas.microsoft.com/office/drawing/2014/main" id="{17ADA4BF-56C3-41C2-BC8A-608CAB0DE81A}"/>
                  </a:ext>
                </a:extLst>
              </p:cNvPr>
              <p:cNvCxnSpPr/>
              <p:nvPr/>
            </p:nvCxnSpPr>
            <p:spPr>
              <a:xfrm>
                <a:off x="874168" y="3039323"/>
                <a:ext cx="274178" cy="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98" name="矩形 97">
                <a:extLst>
                  <a:ext uri="{FF2B5EF4-FFF2-40B4-BE49-F238E27FC236}">
                    <a16:creationId xmlns:a16="http://schemas.microsoft.com/office/drawing/2014/main" id="{D9B07BA5-6F06-4015-8BF3-68989DC4D4B9}"/>
                  </a:ext>
                </a:extLst>
              </p:cNvPr>
              <p:cNvSpPr/>
              <p:nvPr/>
            </p:nvSpPr>
            <p:spPr>
              <a:xfrm>
                <a:off x="465753" y="2749166"/>
                <a:ext cx="538740" cy="4287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350" dirty="0">
                    <a:solidFill>
                      <a:srgbClr val="3333FF"/>
                    </a:solidFill>
                    <a:latin typeface="Symbol" panose="05050102010706020507" pitchFamily="18" charset="2"/>
                  </a:rPr>
                  <a:t>7D</a:t>
                </a:r>
                <a:endParaRPr lang="zh-TW" altLang="en-US" sz="135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cxnSp>
            <p:nvCxnSpPr>
              <p:cNvPr id="100" name="直線單箭頭接點 99">
                <a:extLst>
                  <a:ext uri="{FF2B5EF4-FFF2-40B4-BE49-F238E27FC236}">
                    <a16:creationId xmlns:a16="http://schemas.microsoft.com/office/drawing/2014/main" id="{9126345E-E9F9-4985-97D7-525680D6D8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46499" y="4166994"/>
                <a:ext cx="0" cy="57599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矩形 100">
                <a:extLst>
                  <a:ext uri="{FF2B5EF4-FFF2-40B4-BE49-F238E27FC236}">
                    <a16:creationId xmlns:a16="http://schemas.microsoft.com/office/drawing/2014/main" id="{914FA421-A9E5-4950-A3C9-0F1A119167DA}"/>
                  </a:ext>
                </a:extLst>
              </p:cNvPr>
              <p:cNvSpPr/>
              <p:nvPr/>
            </p:nvSpPr>
            <p:spPr>
              <a:xfrm>
                <a:off x="8313229" y="4190871"/>
                <a:ext cx="541032" cy="4287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350" dirty="0">
                    <a:solidFill>
                      <a:sysClr val="windowText" lastClr="000000"/>
                    </a:solidFill>
                  </a:rPr>
                  <a:t>4</a:t>
                </a:r>
                <a:r>
                  <a:rPr lang="en-US" altLang="zh-TW" sz="1350" dirty="0">
                    <a:solidFill>
                      <a:sysClr val="windowText" lastClr="000000"/>
                    </a:solidFill>
                    <a:latin typeface="Symbol" panose="05050102010706020507" pitchFamily="18" charset="2"/>
                  </a:rPr>
                  <a:t>D</a:t>
                </a:r>
                <a:endParaRPr lang="zh-TW" altLang="en-US" sz="135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2" name="矩形 101">
                <a:extLst>
                  <a:ext uri="{FF2B5EF4-FFF2-40B4-BE49-F238E27FC236}">
                    <a16:creationId xmlns:a16="http://schemas.microsoft.com/office/drawing/2014/main" id="{5B8C2508-54EB-4B4E-9A38-E93E0ED38753}"/>
                  </a:ext>
                </a:extLst>
              </p:cNvPr>
              <p:cNvSpPr/>
              <p:nvPr/>
            </p:nvSpPr>
            <p:spPr>
              <a:xfrm>
                <a:off x="9201595" y="3613575"/>
                <a:ext cx="541032" cy="4287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350" dirty="0">
                    <a:solidFill>
                      <a:sysClr val="windowText" lastClr="000000"/>
                    </a:solidFill>
                  </a:rPr>
                  <a:t>4</a:t>
                </a:r>
                <a:r>
                  <a:rPr lang="en-US" altLang="zh-TW" sz="1350" dirty="0">
                    <a:solidFill>
                      <a:sysClr val="windowText" lastClr="000000"/>
                    </a:solidFill>
                    <a:latin typeface="Symbol" panose="05050102010706020507" pitchFamily="18" charset="2"/>
                  </a:rPr>
                  <a:t>D</a:t>
                </a:r>
                <a:endParaRPr lang="zh-TW" altLang="en-US" sz="1350" dirty="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103" name="直線單箭頭接點 102">
                <a:extLst>
                  <a:ext uri="{FF2B5EF4-FFF2-40B4-BE49-F238E27FC236}">
                    <a16:creationId xmlns:a16="http://schemas.microsoft.com/office/drawing/2014/main" id="{5FB66021-FE53-4120-B0E6-C012C5FF58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36435" y="3590995"/>
                <a:ext cx="0" cy="57599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直線單箭頭接點 104">
                <a:extLst>
                  <a:ext uri="{FF2B5EF4-FFF2-40B4-BE49-F238E27FC236}">
                    <a16:creationId xmlns:a16="http://schemas.microsoft.com/office/drawing/2014/main" id="{AC3553DB-2D1F-416E-A2BF-F9FB1114EF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21314" y="3607595"/>
                <a:ext cx="0" cy="288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矩形 105">
                <a:extLst>
                  <a:ext uri="{FF2B5EF4-FFF2-40B4-BE49-F238E27FC236}">
                    <a16:creationId xmlns:a16="http://schemas.microsoft.com/office/drawing/2014/main" id="{8EEFD95C-C834-4BC7-808F-FF663937F580}"/>
                  </a:ext>
                </a:extLst>
              </p:cNvPr>
              <p:cNvSpPr/>
              <p:nvPr/>
            </p:nvSpPr>
            <p:spPr>
              <a:xfrm>
                <a:off x="9821314" y="3518936"/>
                <a:ext cx="541032" cy="4287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350" dirty="0">
                    <a:solidFill>
                      <a:sysClr val="windowText" lastClr="000000"/>
                    </a:solidFill>
                  </a:rPr>
                  <a:t>2</a:t>
                </a:r>
                <a:r>
                  <a:rPr lang="en-US" altLang="zh-TW" sz="1350" dirty="0">
                    <a:solidFill>
                      <a:sysClr val="windowText" lastClr="000000"/>
                    </a:solidFill>
                    <a:latin typeface="Symbol" panose="05050102010706020507" pitchFamily="18" charset="2"/>
                  </a:rPr>
                  <a:t>D</a:t>
                </a:r>
                <a:endParaRPr lang="zh-TW" altLang="en-US" sz="1350" dirty="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107" name="直線單箭頭接點 106">
                <a:extLst>
                  <a:ext uri="{FF2B5EF4-FFF2-40B4-BE49-F238E27FC236}">
                    <a16:creationId xmlns:a16="http://schemas.microsoft.com/office/drawing/2014/main" id="{AF6EB9B7-DFE8-438B-B0F5-8A770ACA5C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84401" y="3885051"/>
                <a:ext cx="0" cy="288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直線接點 107">
                <a:extLst>
                  <a:ext uri="{FF2B5EF4-FFF2-40B4-BE49-F238E27FC236}">
                    <a16:creationId xmlns:a16="http://schemas.microsoft.com/office/drawing/2014/main" id="{8932D7B7-6895-443A-94FF-D3EDADCC073A}"/>
                  </a:ext>
                </a:extLst>
              </p:cNvPr>
              <p:cNvCxnSpPr/>
              <p:nvPr/>
            </p:nvCxnSpPr>
            <p:spPr>
              <a:xfrm>
                <a:off x="865987" y="4731371"/>
                <a:ext cx="274178" cy="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09" name="矩形 108">
                <a:extLst>
                  <a:ext uri="{FF2B5EF4-FFF2-40B4-BE49-F238E27FC236}">
                    <a16:creationId xmlns:a16="http://schemas.microsoft.com/office/drawing/2014/main" id="{B5124B53-61D1-421A-BCAD-A6E1A144DFF0}"/>
                  </a:ext>
                </a:extLst>
              </p:cNvPr>
              <p:cNvSpPr/>
              <p:nvPr/>
            </p:nvSpPr>
            <p:spPr>
              <a:xfrm>
                <a:off x="331692" y="4499987"/>
                <a:ext cx="673884" cy="4287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350" dirty="0">
                    <a:solidFill>
                      <a:srgbClr val="3333FF"/>
                    </a:solidFill>
                    <a:latin typeface="Symbol" panose="05050102010706020507" pitchFamily="18" charset="2"/>
                  </a:rPr>
                  <a:t>-5D</a:t>
                </a:r>
                <a:endParaRPr lang="zh-TW" altLang="en-US" sz="135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cxnSp>
            <p:nvCxnSpPr>
              <p:cNvPr id="110" name="直線接點 109">
                <a:extLst>
                  <a:ext uri="{FF2B5EF4-FFF2-40B4-BE49-F238E27FC236}">
                    <a16:creationId xmlns:a16="http://schemas.microsoft.com/office/drawing/2014/main" id="{40B02C95-9BD2-4058-AE30-8C4E4DF519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4589" y="3607595"/>
                <a:ext cx="274178" cy="0"/>
              </a:xfrm>
              <a:prstGeom prst="line">
                <a:avLst/>
              </a:prstGeom>
              <a:ln w="381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11" name="矩形 110">
                <a:extLst>
                  <a:ext uri="{FF2B5EF4-FFF2-40B4-BE49-F238E27FC236}">
                    <a16:creationId xmlns:a16="http://schemas.microsoft.com/office/drawing/2014/main" id="{A181B736-3F5F-488F-937E-91751C5C4AC1}"/>
                  </a:ext>
                </a:extLst>
              </p:cNvPr>
              <p:cNvSpPr/>
              <p:nvPr/>
            </p:nvSpPr>
            <p:spPr>
              <a:xfrm>
                <a:off x="452310" y="3338743"/>
                <a:ext cx="522908" cy="7256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350" dirty="0">
                    <a:solidFill>
                      <a:srgbClr val="3333FF"/>
                    </a:solidFill>
                    <a:latin typeface="Symbol" panose="05050102010706020507" pitchFamily="18" charset="2"/>
                  </a:rPr>
                  <a:t>3D</a:t>
                </a:r>
                <a:endParaRPr lang="zh-TW" altLang="en-US" sz="135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cxnSp>
            <p:nvCxnSpPr>
              <p:cNvPr id="31" name="直線接點 30">
                <a:extLst>
                  <a:ext uri="{FF2B5EF4-FFF2-40B4-BE49-F238E27FC236}">
                    <a16:creationId xmlns:a16="http://schemas.microsoft.com/office/drawing/2014/main" id="{596105DC-7B20-400E-A29E-C869EE5D74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5218" y="1922894"/>
                <a:ext cx="10117501" cy="1953127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手繪多邊形: 圖案 86">
                <a:extLst>
                  <a:ext uri="{FF2B5EF4-FFF2-40B4-BE49-F238E27FC236}">
                    <a16:creationId xmlns:a16="http://schemas.microsoft.com/office/drawing/2014/main" id="{49FDFEAE-F975-4C96-B460-6021FB6F1E95}"/>
                  </a:ext>
                </a:extLst>
              </p:cNvPr>
              <p:cNvSpPr/>
              <p:nvPr/>
            </p:nvSpPr>
            <p:spPr>
              <a:xfrm>
                <a:off x="1011667" y="1923383"/>
                <a:ext cx="1440000" cy="3960000"/>
              </a:xfrm>
              <a:custGeom>
                <a:avLst/>
                <a:gdLst>
                  <a:gd name="connsiteX0" fmla="*/ 0 w 2742570"/>
                  <a:gd name="connsiteY0" fmla="*/ 0 h 1663700"/>
                  <a:gd name="connsiteX1" fmla="*/ 1295400 w 2742570"/>
                  <a:gd name="connsiteY1" fmla="*/ 723900 h 1663700"/>
                  <a:gd name="connsiteX2" fmla="*/ 2533650 w 2742570"/>
                  <a:gd name="connsiteY2" fmla="*/ 1422400 h 1663700"/>
                  <a:gd name="connsiteX3" fmla="*/ 2730500 w 2742570"/>
                  <a:gd name="connsiteY3" fmla="*/ 1663700 h 1663700"/>
                  <a:gd name="connsiteX0" fmla="*/ 0 w 2533650"/>
                  <a:gd name="connsiteY0" fmla="*/ 0 h 1422400"/>
                  <a:gd name="connsiteX1" fmla="*/ 1295400 w 2533650"/>
                  <a:gd name="connsiteY1" fmla="*/ 723900 h 1422400"/>
                  <a:gd name="connsiteX2" fmla="*/ 2533650 w 2533650"/>
                  <a:gd name="connsiteY2" fmla="*/ 1422400 h 1422400"/>
                  <a:gd name="connsiteX0" fmla="*/ 0 w 2497180"/>
                  <a:gd name="connsiteY0" fmla="*/ 0 h 1404192"/>
                  <a:gd name="connsiteX1" fmla="*/ 1258930 w 2497180"/>
                  <a:gd name="connsiteY1" fmla="*/ 705692 h 1404192"/>
                  <a:gd name="connsiteX2" fmla="*/ 2497180 w 2497180"/>
                  <a:gd name="connsiteY2" fmla="*/ 1404192 h 1404192"/>
                  <a:gd name="connsiteX0" fmla="*/ 0 w 2497180"/>
                  <a:gd name="connsiteY0" fmla="*/ 0 h 1404192"/>
                  <a:gd name="connsiteX1" fmla="*/ 1258930 w 2497180"/>
                  <a:gd name="connsiteY1" fmla="*/ 705692 h 1404192"/>
                  <a:gd name="connsiteX2" fmla="*/ 2497180 w 2497180"/>
                  <a:gd name="connsiteY2" fmla="*/ 1404192 h 1404192"/>
                  <a:gd name="connsiteX0" fmla="*/ 0 w 2497180"/>
                  <a:gd name="connsiteY0" fmla="*/ 0 h 1404537"/>
                  <a:gd name="connsiteX1" fmla="*/ 1258930 w 2497180"/>
                  <a:gd name="connsiteY1" fmla="*/ 705692 h 1404537"/>
                  <a:gd name="connsiteX2" fmla="*/ 2497180 w 2497180"/>
                  <a:gd name="connsiteY2" fmla="*/ 1404192 h 1404537"/>
                  <a:gd name="connsiteX0" fmla="*/ 0 w 2497180"/>
                  <a:gd name="connsiteY0" fmla="*/ 0 h 1404594"/>
                  <a:gd name="connsiteX1" fmla="*/ 1258930 w 2497180"/>
                  <a:gd name="connsiteY1" fmla="*/ 705692 h 1404594"/>
                  <a:gd name="connsiteX2" fmla="*/ 2497180 w 2497180"/>
                  <a:gd name="connsiteY2" fmla="*/ 1404192 h 1404594"/>
                  <a:gd name="connsiteX0" fmla="*/ 0 w 2497180"/>
                  <a:gd name="connsiteY0" fmla="*/ 0 h 1404192"/>
                  <a:gd name="connsiteX1" fmla="*/ 1258930 w 2497180"/>
                  <a:gd name="connsiteY1" fmla="*/ 705692 h 1404192"/>
                  <a:gd name="connsiteX2" fmla="*/ 2497180 w 2497180"/>
                  <a:gd name="connsiteY2" fmla="*/ 1404192 h 1404192"/>
                  <a:gd name="connsiteX0" fmla="*/ 0 w 2497180"/>
                  <a:gd name="connsiteY0" fmla="*/ 0 h 1404192"/>
                  <a:gd name="connsiteX1" fmla="*/ 1258930 w 2497180"/>
                  <a:gd name="connsiteY1" fmla="*/ 705692 h 1404192"/>
                  <a:gd name="connsiteX2" fmla="*/ 2497180 w 2497180"/>
                  <a:gd name="connsiteY2" fmla="*/ 1404192 h 1404192"/>
                  <a:gd name="connsiteX0" fmla="*/ 0 w 2497180"/>
                  <a:gd name="connsiteY0" fmla="*/ 31 h 1404223"/>
                  <a:gd name="connsiteX1" fmla="*/ 1258930 w 2497180"/>
                  <a:gd name="connsiteY1" fmla="*/ 705723 h 1404223"/>
                  <a:gd name="connsiteX2" fmla="*/ 2497180 w 2497180"/>
                  <a:gd name="connsiteY2" fmla="*/ 1404223 h 1404223"/>
                  <a:gd name="connsiteX0" fmla="*/ 0 w 2497180"/>
                  <a:gd name="connsiteY0" fmla="*/ 0 h 1404192"/>
                  <a:gd name="connsiteX1" fmla="*/ 1258930 w 2497180"/>
                  <a:gd name="connsiteY1" fmla="*/ 705692 h 1404192"/>
                  <a:gd name="connsiteX2" fmla="*/ 2497180 w 2497180"/>
                  <a:gd name="connsiteY2" fmla="*/ 1404192 h 1404192"/>
                  <a:gd name="connsiteX0" fmla="*/ 0 w 2510206"/>
                  <a:gd name="connsiteY0" fmla="*/ 0 h 1398990"/>
                  <a:gd name="connsiteX1" fmla="*/ 1271956 w 2510206"/>
                  <a:gd name="connsiteY1" fmla="*/ 700490 h 1398990"/>
                  <a:gd name="connsiteX2" fmla="*/ 2510206 w 2510206"/>
                  <a:gd name="connsiteY2" fmla="*/ 1398990 h 1398990"/>
                  <a:gd name="connsiteX0" fmla="*/ 0 w 2510206"/>
                  <a:gd name="connsiteY0" fmla="*/ 0 h 1406793"/>
                  <a:gd name="connsiteX1" fmla="*/ 1271956 w 2510206"/>
                  <a:gd name="connsiteY1" fmla="*/ 708293 h 1406793"/>
                  <a:gd name="connsiteX2" fmla="*/ 2510206 w 2510206"/>
                  <a:gd name="connsiteY2" fmla="*/ 1406793 h 1406793"/>
                  <a:gd name="connsiteX0" fmla="*/ 0 w 2510206"/>
                  <a:gd name="connsiteY0" fmla="*/ 3 h 1406796"/>
                  <a:gd name="connsiteX1" fmla="*/ 1271956 w 2510206"/>
                  <a:gd name="connsiteY1" fmla="*/ 708296 h 1406796"/>
                  <a:gd name="connsiteX2" fmla="*/ 2510206 w 2510206"/>
                  <a:gd name="connsiteY2" fmla="*/ 1406796 h 1406796"/>
                  <a:gd name="connsiteX0" fmla="*/ 0 w 2510206"/>
                  <a:gd name="connsiteY0" fmla="*/ 3 h 1406796"/>
                  <a:gd name="connsiteX1" fmla="*/ 1271956 w 2510206"/>
                  <a:gd name="connsiteY1" fmla="*/ 708296 h 1406796"/>
                  <a:gd name="connsiteX2" fmla="*/ 2510206 w 2510206"/>
                  <a:gd name="connsiteY2" fmla="*/ 1406796 h 1406796"/>
                  <a:gd name="connsiteX0" fmla="*/ 0 w 2510206"/>
                  <a:gd name="connsiteY0" fmla="*/ 3 h 1406796"/>
                  <a:gd name="connsiteX1" fmla="*/ 1271956 w 2510206"/>
                  <a:gd name="connsiteY1" fmla="*/ 708296 h 1406796"/>
                  <a:gd name="connsiteX2" fmla="*/ 2510206 w 2510206"/>
                  <a:gd name="connsiteY2" fmla="*/ 1406796 h 1406796"/>
                  <a:gd name="connsiteX0" fmla="*/ 0 w 2510206"/>
                  <a:gd name="connsiteY0" fmla="*/ 3 h 1406796"/>
                  <a:gd name="connsiteX1" fmla="*/ 1271956 w 2510206"/>
                  <a:gd name="connsiteY1" fmla="*/ 708296 h 1406796"/>
                  <a:gd name="connsiteX2" fmla="*/ 2510206 w 2510206"/>
                  <a:gd name="connsiteY2" fmla="*/ 1406796 h 1406796"/>
                  <a:gd name="connsiteX0" fmla="*/ 0 w 2510206"/>
                  <a:gd name="connsiteY0" fmla="*/ 1028 h 1407821"/>
                  <a:gd name="connsiteX1" fmla="*/ 1271956 w 2510206"/>
                  <a:gd name="connsiteY1" fmla="*/ 709321 h 1407821"/>
                  <a:gd name="connsiteX2" fmla="*/ 2510206 w 2510206"/>
                  <a:gd name="connsiteY2" fmla="*/ 1407821 h 1407821"/>
                  <a:gd name="connsiteX0" fmla="*/ 0 w 2510206"/>
                  <a:gd name="connsiteY0" fmla="*/ 833 h 1407626"/>
                  <a:gd name="connsiteX1" fmla="*/ 1271956 w 2510206"/>
                  <a:gd name="connsiteY1" fmla="*/ 709126 h 1407626"/>
                  <a:gd name="connsiteX2" fmla="*/ 2510206 w 2510206"/>
                  <a:gd name="connsiteY2" fmla="*/ 1407626 h 1407626"/>
                  <a:gd name="connsiteX0" fmla="*/ 0 w 2510206"/>
                  <a:gd name="connsiteY0" fmla="*/ 833 h 1407626"/>
                  <a:gd name="connsiteX1" fmla="*/ 1271956 w 2510206"/>
                  <a:gd name="connsiteY1" fmla="*/ 709126 h 1407626"/>
                  <a:gd name="connsiteX2" fmla="*/ 2510206 w 2510206"/>
                  <a:gd name="connsiteY2" fmla="*/ 1407626 h 1407626"/>
                  <a:gd name="connsiteX0" fmla="*/ 0 w 2510206"/>
                  <a:gd name="connsiteY0" fmla="*/ 867 h 1407660"/>
                  <a:gd name="connsiteX1" fmla="*/ 1271956 w 2510206"/>
                  <a:gd name="connsiteY1" fmla="*/ 709160 h 1407660"/>
                  <a:gd name="connsiteX2" fmla="*/ 2510206 w 2510206"/>
                  <a:gd name="connsiteY2" fmla="*/ 1407660 h 1407660"/>
                  <a:gd name="connsiteX0" fmla="*/ 0 w 2510206"/>
                  <a:gd name="connsiteY0" fmla="*/ 867 h 1407660"/>
                  <a:gd name="connsiteX1" fmla="*/ 1271956 w 2510206"/>
                  <a:gd name="connsiteY1" fmla="*/ 709160 h 1407660"/>
                  <a:gd name="connsiteX2" fmla="*/ 2510206 w 2510206"/>
                  <a:gd name="connsiteY2" fmla="*/ 1407660 h 1407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10206" h="1407660">
                    <a:moveTo>
                      <a:pt x="0" y="867"/>
                    </a:moveTo>
                    <a:cubicBezTo>
                      <a:pt x="414432" y="-21413"/>
                      <a:pt x="906463" y="389875"/>
                      <a:pt x="1271956" y="709160"/>
                    </a:cubicBezTo>
                    <a:cubicBezTo>
                      <a:pt x="1487703" y="897631"/>
                      <a:pt x="1974049" y="1404493"/>
                      <a:pt x="2510206" y="1407660"/>
                    </a:cubicBezTo>
                  </a:path>
                </a:pathLst>
              </a:custGeom>
              <a:noFill/>
              <a:ln w="28575">
                <a:solidFill>
                  <a:srgbClr val="FF99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zh-TW" altLang="en-US" sz="825">
                  <a:solidFill>
                    <a:srgbClr val="FF9933"/>
                  </a:solidFill>
                </a:endParaRPr>
              </a:p>
            </p:txBody>
          </p:sp>
          <p:sp>
            <p:nvSpPr>
              <p:cNvPr id="91" name="手繪多邊形: 圖案 90">
                <a:extLst>
                  <a:ext uri="{FF2B5EF4-FFF2-40B4-BE49-F238E27FC236}">
                    <a16:creationId xmlns:a16="http://schemas.microsoft.com/office/drawing/2014/main" id="{DBC8C7D6-E45B-4B14-8324-AFEFDC5452E5}"/>
                  </a:ext>
                </a:extLst>
              </p:cNvPr>
              <p:cNvSpPr/>
              <p:nvPr/>
            </p:nvSpPr>
            <p:spPr>
              <a:xfrm flipV="1">
                <a:off x="2451933" y="2489035"/>
                <a:ext cx="1440000" cy="3384000"/>
              </a:xfrm>
              <a:custGeom>
                <a:avLst/>
                <a:gdLst>
                  <a:gd name="connsiteX0" fmla="*/ 0 w 2742570"/>
                  <a:gd name="connsiteY0" fmla="*/ 0 h 1663700"/>
                  <a:gd name="connsiteX1" fmla="*/ 1295400 w 2742570"/>
                  <a:gd name="connsiteY1" fmla="*/ 723900 h 1663700"/>
                  <a:gd name="connsiteX2" fmla="*/ 2533650 w 2742570"/>
                  <a:gd name="connsiteY2" fmla="*/ 1422400 h 1663700"/>
                  <a:gd name="connsiteX3" fmla="*/ 2730500 w 2742570"/>
                  <a:gd name="connsiteY3" fmla="*/ 1663700 h 1663700"/>
                  <a:gd name="connsiteX0" fmla="*/ 0 w 2533650"/>
                  <a:gd name="connsiteY0" fmla="*/ 0 h 1422400"/>
                  <a:gd name="connsiteX1" fmla="*/ 1295400 w 2533650"/>
                  <a:gd name="connsiteY1" fmla="*/ 723900 h 1422400"/>
                  <a:gd name="connsiteX2" fmla="*/ 2533650 w 2533650"/>
                  <a:gd name="connsiteY2" fmla="*/ 1422400 h 1422400"/>
                  <a:gd name="connsiteX0" fmla="*/ 0 w 2497180"/>
                  <a:gd name="connsiteY0" fmla="*/ 0 h 1404192"/>
                  <a:gd name="connsiteX1" fmla="*/ 1258930 w 2497180"/>
                  <a:gd name="connsiteY1" fmla="*/ 705692 h 1404192"/>
                  <a:gd name="connsiteX2" fmla="*/ 2497180 w 2497180"/>
                  <a:gd name="connsiteY2" fmla="*/ 1404192 h 1404192"/>
                  <a:gd name="connsiteX0" fmla="*/ 0 w 2497180"/>
                  <a:gd name="connsiteY0" fmla="*/ 0 h 1404192"/>
                  <a:gd name="connsiteX1" fmla="*/ 1258930 w 2497180"/>
                  <a:gd name="connsiteY1" fmla="*/ 705692 h 1404192"/>
                  <a:gd name="connsiteX2" fmla="*/ 2497180 w 2497180"/>
                  <a:gd name="connsiteY2" fmla="*/ 1404192 h 1404192"/>
                  <a:gd name="connsiteX0" fmla="*/ 0 w 2497180"/>
                  <a:gd name="connsiteY0" fmla="*/ 0 h 1404537"/>
                  <a:gd name="connsiteX1" fmla="*/ 1258930 w 2497180"/>
                  <a:gd name="connsiteY1" fmla="*/ 705692 h 1404537"/>
                  <a:gd name="connsiteX2" fmla="*/ 2497180 w 2497180"/>
                  <a:gd name="connsiteY2" fmla="*/ 1404192 h 1404537"/>
                  <a:gd name="connsiteX0" fmla="*/ 0 w 2497180"/>
                  <a:gd name="connsiteY0" fmla="*/ 0 h 1404594"/>
                  <a:gd name="connsiteX1" fmla="*/ 1258930 w 2497180"/>
                  <a:gd name="connsiteY1" fmla="*/ 705692 h 1404594"/>
                  <a:gd name="connsiteX2" fmla="*/ 2497180 w 2497180"/>
                  <a:gd name="connsiteY2" fmla="*/ 1404192 h 1404594"/>
                  <a:gd name="connsiteX0" fmla="*/ 0 w 2497180"/>
                  <a:gd name="connsiteY0" fmla="*/ 0 h 1404192"/>
                  <a:gd name="connsiteX1" fmla="*/ 1258930 w 2497180"/>
                  <a:gd name="connsiteY1" fmla="*/ 705692 h 1404192"/>
                  <a:gd name="connsiteX2" fmla="*/ 2497180 w 2497180"/>
                  <a:gd name="connsiteY2" fmla="*/ 1404192 h 1404192"/>
                  <a:gd name="connsiteX0" fmla="*/ 0 w 2497180"/>
                  <a:gd name="connsiteY0" fmla="*/ 0 h 1404192"/>
                  <a:gd name="connsiteX1" fmla="*/ 1258930 w 2497180"/>
                  <a:gd name="connsiteY1" fmla="*/ 705692 h 1404192"/>
                  <a:gd name="connsiteX2" fmla="*/ 2497180 w 2497180"/>
                  <a:gd name="connsiteY2" fmla="*/ 1404192 h 1404192"/>
                  <a:gd name="connsiteX0" fmla="*/ 0 w 2497180"/>
                  <a:gd name="connsiteY0" fmla="*/ 31 h 1404223"/>
                  <a:gd name="connsiteX1" fmla="*/ 1258930 w 2497180"/>
                  <a:gd name="connsiteY1" fmla="*/ 705723 h 1404223"/>
                  <a:gd name="connsiteX2" fmla="*/ 2497180 w 2497180"/>
                  <a:gd name="connsiteY2" fmla="*/ 1404223 h 1404223"/>
                  <a:gd name="connsiteX0" fmla="*/ 0 w 2497180"/>
                  <a:gd name="connsiteY0" fmla="*/ 0 h 1404192"/>
                  <a:gd name="connsiteX1" fmla="*/ 1258930 w 2497180"/>
                  <a:gd name="connsiteY1" fmla="*/ 705692 h 1404192"/>
                  <a:gd name="connsiteX2" fmla="*/ 2497180 w 2497180"/>
                  <a:gd name="connsiteY2" fmla="*/ 1404192 h 1404192"/>
                  <a:gd name="connsiteX0" fmla="*/ 0 w 2510206"/>
                  <a:gd name="connsiteY0" fmla="*/ 0 h 1398990"/>
                  <a:gd name="connsiteX1" fmla="*/ 1271956 w 2510206"/>
                  <a:gd name="connsiteY1" fmla="*/ 700490 h 1398990"/>
                  <a:gd name="connsiteX2" fmla="*/ 2510206 w 2510206"/>
                  <a:gd name="connsiteY2" fmla="*/ 1398990 h 1398990"/>
                  <a:gd name="connsiteX0" fmla="*/ 0 w 2510206"/>
                  <a:gd name="connsiteY0" fmla="*/ 0 h 1406793"/>
                  <a:gd name="connsiteX1" fmla="*/ 1271956 w 2510206"/>
                  <a:gd name="connsiteY1" fmla="*/ 708293 h 1406793"/>
                  <a:gd name="connsiteX2" fmla="*/ 2510206 w 2510206"/>
                  <a:gd name="connsiteY2" fmla="*/ 1406793 h 1406793"/>
                  <a:gd name="connsiteX0" fmla="*/ 0 w 2510206"/>
                  <a:gd name="connsiteY0" fmla="*/ 3 h 1406796"/>
                  <a:gd name="connsiteX1" fmla="*/ 1271956 w 2510206"/>
                  <a:gd name="connsiteY1" fmla="*/ 708296 h 1406796"/>
                  <a:gd name="connsiteX2" fmla="*/ 2510206 w 2510206"/>
                  <a:gd name="connsiteY2" fmla="*/ 1406796 h 1406796"/>
                  <a:gd name="connsiteX0" fmla="*/ 0 w 2510206"/>
                  <a:gd name="connsiteY0" fmla="*/ 3 h 1406796"/>
                  <a:gd name="connsiteX1" fmla="*/ 1271956 w 2510206"/>
                  <a:gd name="connsiteY1" fmla="*/ 708296 h 1406796"/>
                  <a:gd name="connsiteX2" fmla="*/ 2510206 w 2510206"/>
                  <a:gd name="connsiteY2" fmla="*/ 1406796 h 1406796"/>
                  <a:gd name="connsiteX0" fmla="*/ 0 w 2510206"/>
                  <a:gd name="connsiteY0" fmla="*/ 3 h 1406796"/>
                  <a:gd name="connsiteX1" fmla="*/ 1271956 w 2510206"/>
                  <a:gd name="connsiteY1" fmla="*/ 708296 h 1406796"/>
                  <a:gd name="connsiteX2" fmla="*/ 2510206 w 2510206"/>
                  <a:gd name="connsiteY2" fmla="*/ 1406796 h 1406796"/>
                  <a:gd name="connsiteX0" fmla="*/ 0 w 2510206"/>
                  <a:gd name="connsiteY0" fmla="*/ 3 h 1406796"/>
                  <a:gd name="connsiteX1" fmla="*/ 1271956 w 2510206"/>
                  <a:gd name="connsiteY1" fmla="*/ 708296 h 1406796"/>
                  <a:gd name="connsiteX2" fmla="*/ 2510206 w 2510206"/>
                  <a:gd name="connsiteY2" fmla="*/ 1406796 h 1406796"/>
                  <a:gd name="connsiteX0" fmla="*/ 0 w 2510206"/>
                  <a:gd name="connsiteY0" fmla="*/ 1028 h 1407821"/>
                  <a:gd name="connsiteX1" fmla="*/ 1271956 w 2510206"/>
                  <a:gd name="connsiteY1" fmla="*/ 709321 h 1407821"/>
                  <a:gd name="connsiteX2" fmla="*/ 2510206 w 2510206"/>
                  <a:gd name="connsiteY2" fmla="*/ 1407821 h 1407821"/>
                  <a:gd name="connsiteX0" fmla="*/ 0 w 2510206"/>
                  <a:gd name="connsiteY0" fmla="*/ 833 h 1407626"/>
                  <a:gd name="connsiteX1" fmla="*/ 1271956 w 2510206"/>
                  <a:gd name="connsiteY1" fmla="*/ 709126 h 1407626"/>
                  <a:gd name="connsiteX2" fmla="*/ 2510206 w 2510206"/>
                  <a:gd name="connsiteY2" fmla="*/ 1407626 h 1407626"/>
                  <a:gd name="connsiteX0" fmla="*/ 0 w 2510206"/>
                  <a:gd name="connsiteY0" fmla="*/ 833 h 1407626"/>
                  <a:gd name="connsiteX1" fmla="*/ 1271956 w 2510206"/>
                  <a:gd name="connsiteY1" fmla="*/ 709126 h 1407626"/>
                  <a:gd name="connsiteX2" fmla="*/ 2510206 w 2510206"/>
                  <a:gd name="connsiteY2" fmla="*/ 1407626 h 1407626"/>
                  <a:gd name="connsiteX0" fmla="*/ 0 w 2510206"/>
                  <a:gd name="connsiteY0" fmla="*/ 867 h 1407660"/>
                  <a:gd name="connsiteX1" fmla="*/ 1271956 w 2510206"/>
                  <a:gd name="connsiteY1" fmla="*/ 709160 h 1407660"/>
                  <a:gd name="connsiteX2" fmla="*/ 2510206 w 2510206"/>
                  <a:gd name="connsiteY2" fmla="*/ 1407660 h 1407660"/>
                  <a:gd name="connsiteX0" fmla="*/ 0 w 2510206"/>
                  <a:gd name="connsiteY0" fmla="*/ 867 h 1407660"/>
                  <a:gd name="connsiteX1" fmla="*/ 1271956 w 2510206"/>
                  <a:gd name="connsiteY1" fmla="*/ 709160 h 1407660"/>
                  <a:gd name="connsiteX2" fmla="*/ 2510206 w 2510206"/>
                  <a:gd name="connsiteY2" fmla="*/ 1407660 h 1407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10206" h="1407660">
                    <a:moveTo>
                      <a:pt x="0" y="867"/>
                    </a:moveTo>
                    <a:cubicBezTo>
                      <a:pt x="414432" y="-21413"/>
                      <a:pt x="906463" y="389875"/>
                      <a:pt x="1271956" y="709160"/>
                    </a:cubicBezTo>
                    <a:cubicBezTo>
                      <a:pt x="1487703" y="897631"/>
                      <a:pt x="1974049" y="1404493"/>
                      <a:pt x="2510206" y="140766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zh-TW" altLang="en-US" sz="825">
                  <a:solidFill>
                    <a:srgbClr val="FF9933"/>
                  </a:solidFill>
                </a:endParaRPr>
              </a:p>
            </p:txBody>
          </p:sp>
          <p:sp>
            <p:nvSpPr>
              <p:cNvPr id="93" name="手繪多邊形: 圖案 92">
                <a:extLst>
                  <a:ext uri="{FF2B5EF4-FFF2-40B4-BE49-F238E27FC236}">
                    <a16:creationId xmlns:a16="http://schemas.microsoft.com/office/drawing/2014/main" id="{42E61506-A2CE-4503-BE9A-9DCEECCAA880}"/>
                  </a:ext>
                </a:extLst>
              </p:cNvPr>
              <p:cNvSpPr/>
              <p:nvPr/>
            </p:nvSpPr>
            <p:spPr>
              <a:xfrm>
                <a:off x="3893178" y="2497652"/>
                <a:ext cx="1440000" cy="2808000"/>
              </a:xfrm>
              <a:custGeom>
                <a:avLst/>
                <a:gdLst>
                  <a:gd name="connsiteX0" fmla="*/ 0 w 2742570"/>
                  <a:gd name="connsiteY0" fmla="*/ 0 h 1663700"/>
                  <a:gd name="connsiteX1" fmla="*/ 1295400 w 2742570"/>
                  <a:gd name="connsiteY1" fmla="*/ 723900 h 1663700"/>
                  <a:gd name="connsiteX2" fmla="*/ 2533650 w 2742570"/>
                  <a:gd name="connsiteY2" fmla="*/ 1422400 h 1663700"/>
                  <a:gd name="connsiteX3" fmla="*/ 2730500 w 2742570"/>
                  <a:gd name="connsiteY3" fmla="*/ 1663700 h 1663700"/>
                  <a:gd name="connsiteX0" fmla="*/ 0 w 2533650"/>
                  <a:gd name="connsiteY0" fmla="*/ 0 h 1422400"/>
                  <a:gd name="connsiteX1" fmla="*/ 1295400 w 2533650"/>
                  <a:gd name="connsiteY1" fmla="*/ 723900 h 1422400"/>
                  <a:gd name="connsiteX2" fmla="*/ 2533650 w 2533650"/>
                  <a:gd name="connsiteY2" fmla="*/ 1422400 h 1422400"/>
                  <a:gd name="connsiteX0" fmla="*/ 0 w 2497180"/>
                  <a:gd name="connsiteY0" fmla="*/ 0 h 1404192"/>
                  <a:gd name="connsiteX1" fmla="*/ 1258930 w 2497180"/>
                  <a:gd name="connsiteY1" fmla="*/ 705692 h 1404192"/>
                  <a:gd name="connsiteX2" fmla="*/ 2497180 w 2497180"/>
                  <a:gd name="connsiteY2" fmla="*/ 1404192 h 1404192"/>
                  <a:gd name="connsiteX0" fmla="*/ 0 w 2497180"/>
                  <a:gd name="connsiteY0" fmla="*/ 0 h 1404192"/>
                  <a:gd name="connsiteX1" fmla="*/ 1258930 w 2497180"/>
                  <a:gd name="connsiteY1" fmla="*/ 705692 h 1404192"/>
                  <a:gd name="connsiteX2" fmla="*/ 2497180 w 2497180"/>
                  <a:gd name="connsiteY2" fmla="*/ 1404192 h 1404192"/>
                  <a:gd name="connsiteX0" fmla="*/ 0 w 2497180"/>
                  <a:gd name="connsiteY0" fmla="*/ 0 h 1404537"/>
                  <a:gd name="connsiteX1" fmla="*/ 1258930 w 2497180"/>
                  <a:gd name="connsiteY1" fmla="*/ 705692 h 1404537"/>
                  <a:gd name="connsiteX2" fmla="*/ 2497180 w 2497180"/>
                  <a:gd name="connsiteY2" fmla="*/ 1404192 h 1404537"/>
                  <a:gd name="connsiteX0" fmla="*/ 0 w 2497180"/>
                  <a:gd name="connsiteY0" fmla="*/ 0 h 1404594"/>
                  <a:gd name="connsiteX1" fmla="*/ 1258930 w 2497180"/>
                  <a:gd name="connsiteY1" fmla="*/ 705692 h 1404594"/>
                  <a:gd name="connsiteX2" fmla="*/ 2497180 w 2497180"/>
                  <a:gd name="connsiteY2" fmla="*/ 1404192 h 1404594"/>
                  <a:gd name="connsiteX0" fmla="*/ 0 w 2497180"/>
                  <a:gd name="connsiteY0" fmla="*/ 0 h 1404192"/>
                  <a:gd name="connsiteX1" fmla="*/ 1258930 w 2497180"/>
                  <a:gd name="connsiteY1" fmla="*/ 705692 h 1404192"/>
                  <a:gd name="connsiteX2" fmla="*/ 2497180 w 2497180"/>
                  <a:gd name="connsiteY2" fmla="*/ 1404192 h 1404192"/>
                  <a:gd name="connsiteX0" fmla="*/ 0 w 2497180"/>
                  <a:gd name="connsiteY0" fmla="*/ 0 h 1404192"/>
                  <a:gd name="connsiteX1" fmla="*/ 1258930 w 2497180"/>
                  <a:gd name="connsiteY1" fmla="*/ 705692 h 1404192"/>
                  <a:gd name="connsiteX2" fmla="*/ 2497180 w 2497180"/>
                  <a:gd name="connsiteY2" fmla="*/ 1404192 h 1404192"/>
                  <a:gd name="connsiteX0" fmla="*/ 0 w 2497180"/>
                  <a:gd name="connsiteY0" fmla="*/ 31 h 1404223"/>
                  <a:gd name="connsiteX1" fmla="*/ 1258930 w 2497180"/>
                  <a:gd name="connsiteY1" fmla="*/ 705723 h 1404223"/>
                  <a:gd name="connsiteX2" fmla="*/ 2497180 w 2497180"/>
                  <a:gd name="connsiteY2" fmla="*/ 1404223 h 1404223"/>
                  <a:gd name="connsiteX0" fmla="*/ 0 w 2497180"/>
                  <a:gd name="connsiteY0" fmla="*/ 0 h 1404192"/>
                  <a:gd name="connsiteX1" fmla="*/ 1258930 w 2497180"/>
                  <a:gd name="connsiteY1" fmla="*/ 705692 h 1404192"/>
                  <a:gd name="connsiteX2" fmla="*/ 2497180 w 2497180"/>
                  <a:gd name="connsiteY2" fmla="*/ 1404192 h 1404192"/>
                  <a:gd name="connsiteX0" fmla="*/ 0 w 2510206"/>
                  <a:gd name="connsiteY0" fmla="*/ 0 h 1398990"/>
                  <a:gd name="connsiteX1" fmla="*/ 1271956 w 2510206"/>
                  <a:gd name="connsiteY1" fmla="*/ 700490 h 1398990"/>
                  <a:gd name="connsiteX2" fmla="*/ 2510206 w 2510206"/>
                  <a:gd name="connsiteY2" fmla="*/ 1398990 h 1398990"/>
                  <a:gd name="connsiteX0" fmla="*/ 0 w 2510206"/>
                  <a:gd name="connsiteY0" fmla="*/ 0 h 1406793"/>
                  <a:gd name="connsiteX1" fmla="*/ 1271956 w 2510206"/>
                  <a:gd name="connsiteY1" fmla="*/ 708293 h 1406793"/>
                  <a:gd name="connsiteX2" fmla="*/ 2510206 w 2510206"/>
                  <a:gd name="connsiteY2" fmla="*/ 1406793 h 1406793"/>
                  <a:gd name="connsiteX0" fmla="*/ 0 w 2510206"/>
                  <a:gd name="connsiteY0" fmla="*/ 3 h 1406796"/>
                  <a:gd name="connsiteX1" fmla="*/ 1271956 w 2510206"/>
                  <a:gd name="connsiteY1" fmla="*/ 708296 h 1406796"/>
                  <a:gd name="connsiteX2" fmla="*/ 2510206 w 2510206"/>
                  <a:gd name="connsiteY2" fmla="*/ 1406796 h 1406796"/>
                  <a:gd name="connsiteX0" fmla="*/ 0 w 2510206"/>
                  <a:gd name="connsiteY0" fmla="*/ 3 h 1406796"/>
                  <a:gd name="connsiteX1" fmla="*/ 1271956 w 2510206"/>
                  <a:gd name="connsiteY1" fmla="*/ 708296 h 1406796"/>
                  <a:gd name="connsiteX2" fmla="*/ 2510206 w 2510206"/>
                  <a:gd name="connsiteY2" fmla="*/ 1406796 h 1406796"/>
                  <a:gd name="connsiteX0" fmla="*/ 0 w 2510206"/>
                  <a:gd name="connsiteY0" fmla="*/ 3 h 1406796"/>
                  <a:gd name="connsiteX1" fmla="*/ 1271956 w 2510206"/>
                  <a:gd name="connsiteY1" fmla="*/ 708296 h 1406796"/>
                  <a:gd name="connsiteX2" fmla="*/ 2510206 w 2510206"/>
                  <a:gd name="connsiteY2" fmla="*/ 1406796 h 1406796"/>
                  <a:gd name="connsiteX0" fmla="*/ 0 w 2510206"/>
                  <a:gd name="connsiteY0" fmla="*/ 3 h 1406796"/>
                  <a:gd name="connsiteX1" fmla="*/ 1271956 w 2510206"/>
                  <a:gd name="connsiteY1" fmla="*/ 708296 h 1406796"/>
                  <a:gd name="connsiteX2" fmla="*/ 2510206 w 2510206"/>
                  <a:gd name="connsiteY2" fmla="*/ 1406796 h 1406796"/>
                  <a:gd name="connsiteX0" fmla="*/ 0 w 2510206"/>
                  <a:gd name="connsiteY0" fmla="*/ 1028 h 1407821"/>
                  <a:gd name="connsiteX1" fmla="*/ 1271956 w 2510206"/>
                  <a:gd name="connsiteY1" fmla="*/ 709321 h 1407821"/>
                  <a:gd name="connsiteX2" fmla="*/ 2510206 w 2510206"/>
                  <a:gd name="connsiteY2" fmla="*/ 1407821 h 1407821"/>
                  <a:gd name="connsiteX0" fmla="*/ 0 w 2510206"/>
                  <a:gd name="connsiteY0" fmla="*/ 833 h 1407626"/>
                  <a:gd name="connsiteX1" fmla="*/ 1271956 w 2510206"/>
                  <a:gd name="connsiteY1" fmla="*/ 709126 h 1407626"/>
                  <a:gd name="connsiteX2" fmla="*/ 2510206 w 2510206"/>
                  <a:gd name="connsiteY2" fmla="*/ 1407626 h 1407626"/>
                  <a:gd name="connsiteX0" fmla="*/ 0 w 2510206"/>
                  <a:gd name="connsiteY0" fmla="*/ 833 h 1407626"/>
                  <a:gd name="connsiteX1" fmla="*/ 1271956 w 2510206"/>
                  <a:gd name="connsiteY1" fmla="*/ 709126 h 1407626"/>
                  <a:gd name="connsiteX2" fmla="*/ 2510206 w 2510206"/>
                  <a:gd name="connsiteY2" fmla="*/ 1407626 h 1407626"/>
                  <a:gd name="connsiteX0" fmla="*/ 0 w 2510206"/>
                  <a:gd name="connsiteY0" fmla="*/ 867 h 1407660"/>
                  <a:gd name="connsiteX1" fmla="*/ 1271956 w 2510206"/>
                  <a:gd name="connsiteY1" fmla="*/ 709160 h 1407660"/>
                  <a:gd name="connsiteX2" fmla="*/ 2510206 w 2510206"/>
                  <a:gd name="connsiteY2" fmla="*/ 1407660 h 1407660"/>
                  <a:gd name="connsiteX0" fmla="*/ 0 w 2510206"/>
                  <a:gd name="connsiteY0" fmla="*/ 867 h 1407660"/>
                  <a:gd name="connsiteX1" fmla="*/ 1271956 w 2510206"/>
                  <a:gd name="connsiteY1" fmla="*/ 709160 h 1407660"/>
                  <a:gd name="connsiteX2" fmla="*/ 2510206 w 2510206"/>
                  <a:gd name="connsiteY2" fmla="*/ 1407660 h 1407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10206" h="1407660">
                    <a:moveTo>
                      <a:pt x="0" y="867"/>
                    </a:moveTo>
                    <a:cubicBezTo>
                      <a:pt x="414432" y="-21413"/>
                      <a:pt x="906463" y="389875"/>
                      <a:pt x="1271956" y="709160"/>
                    </a:cubicBezTo>
                    <a:cubicBezTo>
                      <a:pt x="1487703" y="897631"/>
                      <a:pt x="1974049" y="1404493"/>
                      <a:pt x="2510206" y="1407660"/>
                    </a:cubicBezTo>
                  </a:path>
                </a:pathLst>
              </a:custGeom>
              <a:noFill/>
              <a:ln w="28575">
                <a:solidFill>
                  <a:srgbClr val="FF99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zh-TW" altLang="en-US" sz="825">
                  <a:solidFill>
                    <a:srgbClr val="FF9933"/>
                  </a:solidFill>
                </a:endParaRPr>
              </a:p>
            </p:txBody>
          </p:sp>
          <p:sp>
            <p:nvSpPr>
              <p:cNvPr id="95" name="手繪多邊形: 圖案 94">
                <a:extLst>
                  <a:ext uri="{FF2B5EF4-FFF2-40B4-BE49-F238E27FC236}">
                    <a16:creationId xmlns:a16="http://schemas.microsoft.com/office/drawing/2014/main" id="{AE99F123-8C85-4CA4-95D0-D8525455BE87}"/>
                  </a:ext>
                </a:extLst>
              </p:cNvPr>
              <p:cNvSpPr/>
              <p:nvPr/>
            </p:nvSpPr>
            <p:spPr>
              <a:xfrm flipV="1">
                <a:off x="5341573" y="3037836"/>
                <a:ext cx="1440000" cy="2268000"/>
              </a:xfrm>
              <a:custGeom>
                <a:avLst/>
                <a:gdLst>
                  <a:gd name="connsiteX0" fmla="*/ 0 w 2742570"/>
                  <a:gd name="connsiteY0" fmla="*/ 0 h 1663700"/>
                  <a:gd name="connsiteX1" fmla="*/ 1295400 w 2742570"/>
                  <a:gd name="connsiteY1" fmla="*/ 723900 h 1663700"/>
                  <a:gd name="connsiteX2" fmla="*/ 2533650 w 2742570"/>
                  <a:gd name="connsiteY2" fmla="*/ 1422400 h 1663700"/>
                  <a:gd name="connsiteX3" fmla="*/ 2730500 w 2742570"/>
                  <a:gd name="connsiteY3" fmla="*/ 1663700 h 1663700"/>
                  <a:gd name="connsiteX0" fmla="*/ 0 w 2533650"/>
                  <a:gd name="connsiteY0" fmla="*/ 0 h 1422400"/>
                  <a:gd name="connsiteX1" fmla="*/ 1295400 w 2533650"/>
                  <a:gd name="connsiteY1" fmla="*/ 723900 h 1422400"/>
                  <a:gd name="connsiteX2" fmla="*/ 2533650 w 2533650"/>
                  <a:gd name="connsiteY2" fmla="*/ 1422400 h 1422400"/>
                  <a:gd name="connsiteX0" fmla="*/ 0 w 2497180"/>
                  <a:gd name="connsiteY0" fmla="*/ 0 h 1404192"/>
                  <a:gd name="connsiteX1" fmla="*/ 1258930 w 2497180"/>
                  <a:gd name="connsiteY1" fmla="*/ 705692 h 1404192"/>
                  <a:gd name="connsiteX2" fmla="*/ 2497180 w 2497180"/>
                  <a:gd name="connsiteY2" fmla="*/ 1404192 h 1404192"/>
                  <a:gd name="connsiteX0" fmla="*/ 0 w 2497180"/>
                  <a:gd name="connsiteY0" fmla="*/ 0 h 1404192"/>
                  <a:gd name="connsiteX1" fmla="*/ 1258930 w 2497180"/>
                  <a:gd name="connsiteY1" fmla="*/ 705692 h 1404192"/>
                  <a:gd name="connsiteX2" fmla="*/ 2497180 w 2497180"/>
                  <a:gd name="connsiteY2" fmla="*/ 1404192 h 1404192"/>
                  <a:gd name="connsiteX0" fmla="*/ 0 w 2497180"/>
                  <a:gd name="connsiteY0" fmla="*/ 0 h 1404537"/>
                  <a:gd name="connsiteX1" fmla="*/ 1258930 w 2497180"/>
                  <a:gd name="connsiteY1" fmla="*/ 705692 h 1404537"/>
                  <a:gd name="connsiteX2" fmla="*/ 2497180 w 2497180"/>
                  <a:gd name="connsiteY2" fmla="*/ 1404192 h 1404537"/>
                  <a:gd name="connsiteX0" fmla="*/ 0 w 2497180"/>
                  <a:gd name="connsiteY0" fmla="*/ 0 h 1404594"/>
                  <a:gd name="connsiteX1" fmla="*/ 1258930 w 2497180"/>
                  <a:gd name="connsiteY1" fmla="*/ 705692 h 1404594"/>
                  <a:gd name="connsiteX2" fmla="*/ 2497180 w 2497180"/>
                  <a:gd name="connsiteY2" fmla="*/ 1404192 h 1404594"/>
                  <a:gd name="connsiteX0" fmla="*/ 0 w 2497180"/>
                  <a:gd name="connsiteY0" fmla="*/ 0 h 1404192"/>
                  <a:gd name="connsiteX1" fmla="*/ 1258930 w 2497180"/>
                  <a:gd name="connsiteY1" fmla="*/ 705692 h 1404192"/>
                  <a:gd name="connsiteX2" fmla="*/ 2497180 w 2497180"/>
                  <a:gd name="connsiteY2" fmla="*/ 1404192 h 1404192"/>
                  <a:gd name="connsiteX0" fmla="*/ 0 w 2497180"/>
                  <a:gd name="connsiteY0" fmla="*/ 0 h 1404192"/>
                  <a:gd name="connsiteX1" fmla="*/ 1258930 w 2497180"/>
                  <a:gd name="connsiteY1" fmla="*/ 705692 h 1404192"/>
                  <a:gd name="connsiteX2" fmla="*/ 2497180 w 2497180"/>
                  <a:gd name="connsiteY2" fmla="*/ 1404192 h 1404192"/>
                  <a:gd name="connsiteX0" fmla="*/ 0 w 2497180"/>
                  <a:gd name="connsiteY0" fmla="*/ 31 h 1404223"/>
                  <a:gd name="connsiteX1" fmla="*/ 1258930 w 2497180"/>
                  <a:gd name="connsiteY1" fmla="*/ 705723 h 1404223"/>
                  <a:gd name="connsiteX2" fmla="*/ 2497180 w 2497180"/>
                  <a:gd name="connsiteY2" fmla="*/ 1404223 h 1404223"/>
                  <a:gd name="connsiteX0" fmla="*/ 0 w 2497180"/>
                  <a:gd name="connsiteY0" fmla="*/ 0 h 1404192"/>
                  <a:gd name="connsiteX1" fmla="*/ 1258930 w 2497180"/>
                  <a:gd name="connsiteY1" fmla="*/ 705692 h 1404192"/>
                  <a:gd name="connsiteX2" fmla="*/ 2497180 w 2497180"/>
                  <a:gd name="connsiteY2" fmla="*/ 1404192 h 1404192"/>
                  <a:gd name="connsiteX0" fmla="*/ 0 w 2510206"/>
                  <a:gd name="connsiteY0" fmla="*/ 0 h 1398990"/>
                  <a:gd name="connsiteX1" fmla="*/ 1271956 w 2510206"/>
                  <a:gd name="connsiteY1" fmla="*/ 700490 h 1398990"/>
                  <a:gd name="connsiteX2" fmla="*/ 2510206 w 2510206"/>
                  <a:gd name="connsiteY2" fmla="*/ 1398990 h 1398990"/>
                  <a:gd name="connsiteX0" fmla="*/ 0 w 2510206"/>
                  <a:gd name="connsiteY0" fmla="*/ 0 h 1406793"/>
                  <a:gd name="connsiteX1" fmla="*/ 1271956 w 2510206"/>
                  <a:gd name="connsiteY1" fmla="*/ 708293 h 1406793"/>
                  <a:gd name="connsiteX2" fmla="*/ 2510206 w 2510206"/>
                  <a:gd name="connsiteY2" fmla="*/ 1406793 h 1406793"/>
                  <a:gd name="connsiteX0" fmla="*/ 0 w 2510206"/>
                  <a:gd name="connsiteY0" fmla="*/ 3 h 1406796"/>
                  <a:gd name="connsiteX1" fmla="*/ 1271956 w 2510206"/>
                  <a:gd name="connsiteY1" fmla="*/ 708296 h 1406796"/>
                  <a:gd name="connsiteX2" fmla="*/ 2510206 w 2510206"/>
                  <a:gd name="connsiteY2" fmla="*/ 1406796 h 1406796"/>
                  <a:gd name="connsiteX0" fmla="*/ 0 w 2510206"/>
                  <a:gd name="connsiteY0" fmla="*/ 3 h 1406796"/>
                  <a:gd name="connsiteX1" fmla="*/ 1271956 w 2510206"/>
                  <a:gd name="connsiteY1" fmla="*/ 708296 h 1406796"/>
                  <a:gd name="connsiteX2" fmla="*/ 2510206 w 2510206"/>
                  <a:gd name="connsiteY2" fmla="*/ 1406796 h 1406796"/>
                  <a:gd name="connsiteX0" fmla="*/ 0 w 2510206"/>
                  <a:gd name="connsiteY0" fmla="*/ 3 h 1406796"/>
                  <a:gd name="connsiteX1" fmla="*/ 1271956 w 2510206"/>
                  <a:gd name="connsiteY1" fmla="*/ 708296 h 1406796"/>
                  <a:gd name="connsiteX2" fmla="*/ 2510206 w 2510206"/>
                  <a:gd name="connsiteY2" fmla="*/ 1406796 h 1406796"/>
                  <a:gd name="connsiteX0" fmla="*/ 0 w 2510206"/>
                  <a:gd name="connsiteY0" fmla="*/ 3 h 1406796"/>
                  <a:gd name="connsiteX1" fmla="*/ 1271956 w 2510206"/>
                  <a:gd name="connsiteY1" fmla="*/ 708296 h 1406796"/>
                  <a:gd name="connsiteX2" fmla="*/ 2510206 w 2510206"/>
                  <a:gd name="connsiteY2" fmla="*/ 1406796 h 1406796"/>
                  <a:gd name="connsiteX0" fmla="*/ 0 w 2510206"/>
                  <a:gd name="connsiteY0" fmla="*/ 1028 h 1407821"/>
                  <a:gd name="connsiteX1" fmla="*/ 1271956 w 2510206"/>
                  <a:gd name="connsiteY1" fmla="*/ 709321 h 1407821"/>
                  <a:gd name="connsiteX2" fmla="*/ 2510206 w 2510206"/>
                  <a:gd name="connsiteY2" fmla="*/ 1407821 h 1407821"/>
                  <a:gd name="connsiteX0" fmla="*/ 0 w 2510206"/>
                  <a:gd name="connsiteY0" fmla="*/ 833 h 1407626"/>
                  <a:gd name="connsiteX1" fmla="*/ 1271956 w 2510206"/>
                  <a:gd name="connsiteY1" fmla="*/ 709126 h 1407626"/>
                  <a:gd name="connsiteX2" fmla="*/ 2510206 w 2510206"/>
                  <a:gd name="connsiteY2" fmla="*/ 1407626 h 1407626"/>
                  <a:gd name="connsiteX0" fmla="*/ 0 w 2510206"/>
                  <a:gd name="connsiteY0" fmla="*/ 833 h 1407626"/>
                  <a:gd name="connsiteX1" fmla="*/ 1271956 w 2510206"/>
                  <a:gd name="connsiteY1" fmla="*/ 709126 h 1407626"/>
                  <a:gd name="connsiteX2" fmla="*/ 2510206 w 2510206"/>
                  <a:gd name="connsiteY2" fmla="*/ 1407626 h 1407626"/>
                  <a:gd name="connsiteX0" fmla="*/ 0 w 2510206"/>
                  <a:gd name="connsiteY0" fmla="*/ 867 h 1407660"/>
                  <a:gd name="connsiteX1" fmla="*/ 1271956 w 2510206"/>
                  <a:gd name="connsiteY1" fmla="*/ 709160 h 1407660"/>
                  <a:gd name="connsiteX2" fmla="*/ 2510206 w 2510206"/>
                  <a:gd name="connsiteY2" fmla="*/ 1407660 h 1407660"/>
                  <a:gd name="connsiteX0" fmla="*/ 0 w 2510206"/>
                  <a:gd name="connsiteY0" fmla="*/ 867 h 1407660"/>
                  <a:gd name="connsiteX1" fmla="*/ 1271956 w 2510206"/>
                  <a:gd name="connsiteY1" fmla="*/ 709160 h 1407660"/>
                  <a:gd name="connsiteX2" fmla="*/ 2510206 w 2510206"/>
                  <a:gd name="connsiteY2" fmla="*/ 1407660 h 1407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10206" h="1407660">
                    <a:moveTo>
                      <a:pt x="0" y="867"/>
                    </a:moveTo>
                    <a:cubicBezTo>
                      <a:pt x="414432" y="-21413"/>
                      <a:pt x="906463" y="389875"/>
                      <a:pt x="1271956" y="709160"/>
                    </a:cubicBezTo>
                    <a:cubicBezTo>
                      <a:pt x="1487703" y="897631"/>
                      <a:pt x="1974049" y="1404493"/>
                      <a:pt x="2510206" y="140766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zh-TW" altLang="en-US" sz="825">
                  <a:solidFill>
                    <a:srgbClr val="FF9933"/>
                  </a:solidFill>
                </a:endParaRPr>
              </a:p>
            </p:txBody>
          </p:sp>
          <p:sp>
            <p:nvSpPr>
              <p:cNvPr id="96" name="手繪多邊形: 圖案 95">
                <a:extLst>
                  <a:ext uri="{FF2B5EF4-FFF2-40B4-BE49-F238E27FC236}">
                    <a16:creationId xmlns:a16="http://schemas.microsoft.com/office/drawing/2014/main" id="{76DF7F9C-F0BC-4186-9B71-3E742B025972}"/>
                  </a:ext>
                </a:extLst>
              </p:cNvPr>
              <p:cNvSpPr/>
              <p:nvPr/>
            </p:nvSpPr>
            <p:spPr>
              <a:xfrm>
                <a:off x="6794844" y="3047804"/>
                <a:ext cx="1440000" cy="1692000"/>
              </a:xfrm>
              <a:custGeom>
                <a:avLst/>
                <a:gdLst>
                  <a:gd name="connsiteX0" fmla="*/ 0 w 2742570"/>
                  <a:gd name="connsiteY0" fmla="*/ 0 h 1663700"/>
                  <a:gd name="connsiteX1" fmla="*/ 1295400 w 2742570"/>
                  <a:gd name="connsiteY1" fmla="*/ 723900 h 1663700"/>
                  <a:gd name="connsiteX2" fmla="*/ 2533650 w 2742570"/>
                  <a:gd name="connsiteY2" fmla="*/ 1422400 h 1663700"/>
                  <a:gd name="connsiteX3" fmla="*/ 2730500 w 2742570"/>
                  <a:gd name="connsiteY3" fmla="*/ 1663700 h 1663700"/>
                  <a:gd name="connsiteX0" fmla="*/ 0 w 2533650"/>
                  <a:gd name="connsiteY0" fmla="*/ 0 h 1422400"/>
                  <a:gd name="connsiteX1" fmla="*/ 1295400 w 2533650"/>
                  <a:gd name="connsiteY1" fmla="*/ 723900 h 1422400"/>
                  <a:gd name="connsiteX2" fmla="*/ 2533650 w 2533650"/>
                  <a:gd name="connsiteY2" fmla="*/ 1422400 h 1422400"/>
                  <a:gd name="connsiteX0" fmla="*/ 0 w 2497180"/>
                  <a:gd name="connsiteY0" fmla="*/ 0 h 1404192"/>
                  <a:gd name="connsiteX1" fmla="*/ 1258930 w 2497180"/>
                  <a:gd name="connsiteY1" fmla="*/ 705692 h 1404192"/>
                  <a:gd name="connsiteX2" fmla="*/ 2497180 w 2497180"/>
                  <a:gd name="connsiteY2" fmla="*/ 1404192 h 1404192"/>
                  <a:gd name="connsiteX0" fmla="*/ 0 w 2497180"/>
                  <a:gd name="connsiteY0" fmla="*/ 0 h 1404192"/>
                  <a:gd name="connsiteX1" fmla="*/ 1258930 w 2497180"/>
                  <a:gd name="connsiteY1" fmla="*/ 705692 h 1404192"/>
                  <a:gd name="connsiteX2" fmla="*/ 2497180 w 2497180"/>
                  <a:gd name="connsiteY2" fmla="*/ 1404192 h 1404192"/>
                  <a:gd name="connsiteX0" fmla="*/ 0 w 2497180"/>
                  <a:gd name="connsiteY0" fmla="*/ 0 h 1404537"/>
                  <a:gd name="connsiteX1" fmla="*/ 1258930 w 2497180"/>
                  <a:gd name="connsiteY1" fmla="*/ 705692 h 1404537"/>
                  <a:gd name="connsiteX2" fmla="*/ 2497180 w 2497180"/>
                  <a:gd name="connsiteY2" fmla="*/ 1404192 h 1404537"/>
                  <a:gd name="connsiteX0" fmla="*/ 0 w 2497180"/>
                  <a:gd name="connsiteY0" fmla="*/ 0 h 1404594"/>
                  <a:gd name="connsiteX1" fmla="*/ 1258930 w 2497180"/>
                  <a:gd name="connsiteY1" fmla="*/ 705692 h 1404594"/>
                  <a:gd name="connsiteX2" fmla="*/ 2497180 w 2497180"/>
                  <a:gd name="connsiteY2" fmla="*/ 1404192 h 1404594"/>
                  <a:gd name="connsiteX0" fmla="*/ 0 w 2497180"/>
                  <a:gd name="connsiteY0" fmla="*/ 0 h 1404192"/>
                  <a:gd name="connsiteX1" fmla="*/ 1258930 w 2497180"/>
                  <a:gd name="connsiteY1" fmla="*/ 705692 h 1404192"/>
                  <a:gd name="connsiteX2" fmla="*/ 2497180 w 2497180"/>
                  <a:gd name="connsiteY2" fmla="*/ 1404192 h 1404192"/>
                  <a:gd name="connsiteX0" fmla="*/ 0 w 2497180"/>
                  <a:gd name="connsiteY0" fmla="*/ 0 h 1404192"/>
                  <a:gd name="connsiteX1" fmla="*/ 1258930 w 2497180"/>
                  <a:gd name="connsiteY1" fmla="*/ 705692 h 1404192"/>
                  <a:gd name="connsiteX2" fmla="*/ 2497180 w 2497180"/>
                  <a:gd name="connsiteY2" fmla="*/ 1404192 h 1404192"/>
                  <a:gd name="connsiteX0" fmla="*/ 0 w 2497180"/>
                  <a:gd name="connsiteY0" fmla="*/ 31 h 1404223"/>
                  <a:gd name="connsiteX1" fmla="*/ 1258930 w 2497180"/>
                  <a:gd name="connsiteY1" fmla="*/ 705723 h 1404223"/>
                  <a:gd name="connsiteX2" fmla="*/ 2497180 w 2497180"/>
                  <a:gd name="connsiteY2" fmla="*/ 1404223 h 1404223"/>
                  <a:gd name="connsiteX0" fmla="*/ 0 w 2497180"/>
                  <a:gd name="connsiteY0" fmla="*/ 0 h 1404192"/>
                  <a:gd name="connsiteX1" fmla="*/ 1258930 w 2497180"/>
                  <a:gd name="connsiteY1" fmla="*/ 705692 h 1404192"/>
                  <a:gd name="connsiteX2" fmla="*/ 2497180 w 2497180"/>
                  <a:gd name="connsiteY2" fmla="*/ 1404192 h 1404192"/>
                  <a:gd name="connsiteX0" fmla="*/ 0 w 2510206"/>
                  <a:gd name="connsiteY0" fmla="*/ 0 h 1398990"/>
                  <a:gd name="connsiteX1" fmla="*/ 1271956 w 2510206"/>
                  <a:gd name="connsiteY1" fmla="*/ 700490 h 1398990"/>
                  <a:gd name="connsiteX2" fmla="*/ 2510206 w 2510206"/>
                  <a:gd name="connsiteY2" fmla="*/ 1398990 h 1398990"/>
                  <a:gd name="connsiteX0" fmla="*/ 0 w 2510206"/>
                  <a:gd name="connsiteY0" fmla="*/ 0 h 1406793"/>
                  <a:gd name="connsiteX1" fmla="*/ 1271956 w 2510206"/>
                  <a:gd name="connsiteY1" fmla="*/ 708293 h 1406793"/>
                  <a:gd name="connsiteX2" fmla="*/ 2510206 w 2510206"/>
                  <a:gd name="connsiteY2" fmla="*/ 1406793 h 1406793"/>
                  <a:gd name="connsiteX0" fmla="*/ 0 w 2510206"/>
                  <a:gd name="connsiteY0" fmla="*/ 3 h 1406796"/>
                  <a:gd name="connsiteX1" fmla="*/ 1271956 w 2510206"/>
                  <a:gd name="connsiteY1" fmla="*/ 708296 h 1406796"/>
                  <a:gd name="connsiteX2" fmla="*/ 2510206 w 2510206"/>
                  <a:gd name="connsiteY2" fmla="*/ 1406796 h 1406796"/>
                  <a:gd name="connsiteX0" fmla="*/ 0 w 2510206"/>
                  <a:gd name="connsiteY0" fmla="*/ 3 h 1406796"/>
                  <a:gd name="connsiteX1" fmla="*/ 1271956 w 2510206"/>
                  <a:gd name="connsiteY1" fmla="*/ 708296 h 1406796"/>
                  <a:gd name="connsiteX2" fmla="*/ 2510206 w 2510206"/>
                  <a:gd name="connsiteY2" fmla="*/ 1406796 h 1406796"/>
                  <a:gd name="connsiteX0" fmla="*/ 0 w 2510206"/>
                  <a:gd name="connsiteY0" fmla="*/ 3 h 1406796"/>
                  <a:gd name="connsiteX1" fmla="*/ 1271956 w 2510206"/>
                  <a:gd name="connsiteY1" fmla="*/ 708296 h 1406796"/>
                  <a:gd name="connsiteX2" fmla="*/ 2510206 w 2510206"/>
                  <a:gd name="connsiteY2" fmla="*/ 1406796 h 1406796"/>
                  <a:gd name="connsiteX0" fmla="*/ 0 w 2510206"/>
                  <a:gd name="connsiteY0" fmla="*/ 3 h 1406796"/>
                  <a:gd name="connsiteX1" fmla="*/ 1271956 w 2510206"/>
                  <a:gd name="connsiteY1" fmla="*/ 708296 h 1406796"/>
                  <a:gd name="connsiteX2" fmla="*/ 2510206 w 2510206"/>
                  <a:gd name="connsiteY2" fmla="*/ 1406796 h 1406796"/>
                  <a:gd name="connsiteX0" fmla="*/ 0 w 2510206"/>
                  <a:gd name="connsiteY0" fmla="*/ 1028 h 1407821"/>
                  <a:gd name="connsiteX1" fmla="*/ 1271956 w 2510206"/>
                  <a:gd name="connsiteY1" fmla="*/ 709321 h 1407821"/>
                  <a:gd name="connsiteX2" fmla="*/ 2510206 w 2510206"/>
                  <a:gd name="connsiteY2" fmla="*/ 1407821 h 1407821"/>
                  <a:gd name="connsiteX0" fmla="*/ 0 w 2510206"/>
                  <a:gd name="connsiteY0" fmla="*/ 833 h 1407626"/>
                  <a:gd name="connsiteX1" fmla="*/ 1271956 w 2510206"/>
                  <a:gd name="connsiteY1" fmla="*/ 709126 h 1407626"/>
                  <a:gd name="connsiteX2" fmla="*/ 2510206 w 2510206"/>
                  <a:gd name="connsiteY2" fmla="*/ 1407626 h 1407626"/>
                  <a:gd name="connsiteX0" fmla="*/ 0 w 2510206"/>
                  <a:gd name="connsiteY0" fmla="*/ 833 h 1407626"/>
                  <a:gd name="connsiteX1" fmla="*/ 1271956 w 2510206"/>
                  <a:gd name="connsiteY1" fmla="*/ 709126 h 1407626"/>
                  <a:gd name="connsiteX2" fmla="*/ 2510206 w 2510206"/>
                  <a:gd name="connsiteY2" fmla="*/ 1407626 h 1407626"/>
                  <a:gd name="connsiteX0" fmla="*/ 0 w 2510206"/>
                  <a:gd name="connsiteY0" fmla="*/ 867 h 1407660"/>
                  <a:gd name="connsiteX1" fmla="*/ 1271956 w 2510206"/>
                  <a:gd name="connsiteY1" fmla="*/ 709160 h 1407660"/>
                  <a:gd name="connsiteX2" fmla="*/ 2510206 w 2510206"/>
                  <a:gd name="connsiteY2" fmla="*/ 1407660 h 1407660"/>
                  <a:gd name="connsiteX0" fmla="*/ 0 w 2510206"/>
                  <a:gd name="connsiteY0" fmla="*/ 867 h 1407660"/>
                  <a:gd name="connsiteX1" fmla="*/ 1271956 w 2510206"/>
                  <a:gd name="connsiteY1" fmla="*/ 709160 h 1407660"/>
                  <a:gd name="connsiteX2" fmla="*/ 2510206 w 2510206"/>
                  <a:gd name="connsiteY2" fmla="*/ 1407660 h 1407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10206" h="1407660">
                    <a:moveTo>
                      <a:pt x="0" y="867"/>
                    </a:moveTo>
                    <a:cubicBezTo>
                      <a:pt x="414432" y="-21413"/>
                      <a:pt x="906463" y="389875"/>
                      <a:pt x="1271956" y="709160"/>
                    </a:cubicBezTo>
                    <a:cubicBezTo>
                      <a:pt x="1487703" y="897631"/>
                      <a:pt x="1974049" y="1404493"/>
                      <a:pt x="2510206" y="1407660"/>
                    </a:cubicBezTo>
                  </a:path>
                </a:pathLst>
              </a:custGeom>
              <a:noFill/>
              <a:ln w="28575">
                <a:solidFill>
                  <a:srgbClr val="FF99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zh-TW" altLang="en-US" sz="825">
                  <a:solidFill>
                    <a:srgbClr val="FF9933"/>
                  </a:solidFill>
                </a:endParaRPr>
              </a:p>
            </p:txBody>
          </p:sp>
          <p:sp>
            <p:nvSpPr>
              <p:cNvPr id="99" name="手繪多邊形: 圖案 98">
                <a:extLst>
                  <a:ext uri="{FF2B5EF4-FFF2-40B4-BE49-F238E27FC236}">
                    <a16:creationId xmlns:a16="http://schemas.microsoft.com/office/drawing/2014/main" id="{EC31DE0A-F6D2-4A76-9CCB-F60D2EF0C652}"/>
                  </a:ext>
                </a:extLst>
              </p:cNvPr>
              <p:cNvSpPr/>
              <p:nvPr/>
            </p:nvSpPr>
            <p:spPr>
              <a:xfrm flipV="1">
                <a:off x="8256791" y="3592893"/>
                <a:ext cx="1440000" cy="1152000"/>
              </a:xfrm>
              <a:custGeom>
                <a:avLst/>
                <a:gdLst>
                  <a:gd name="connsiteX0" fmla="*/ 0 w 2742570"/>
                  <a:gd name="connsiteY0" fmla="*/ 0 h 1663700"/>
                  <a:gd name="connsiteX1" fmla="*/ 1295400 w 2742570"/>
                  <a:gd name="connsiteY1" fmla="*/ 723900 h 1663700"/>
                  <a:gd name="connsiteX2" fmla="*/ 2533650 w 2742570"/>
                  <a:gd name="connsiteY2" fmla="*/ 1422400 h 1663700"/>
                  <a:gd name="connsiteX3" fmla="*/ 2730500 w 2742570"/>
                  <a:gd name="connsiteY3" fmla="*/ 1663700 h 1663700"/>
                  <a:gd name="connsiteX0" fmla="*/ 0 w 2533650"/>
                  <a:gd name="connsiteY0" fmla="*/ 0 h 1422400"/>
                  <a:gd name="connsiteX1" fmla="*/ 1295400 w 2533650"/>
                  <a:gd name="connsiteY1" fmla="*/ 723900 h 1422400"/>
                  <a:gd name="connsiteX2" fmla="*/ 2533650 w 2533650"/>
                  <a:gd name="connsiteY2" fmla="*/ 1422400 h 1422400"/>
                  <a:gd name="connsiteX0" fmla="*/ 0 w 2497180"/>
                  <a:gd name="connsiteY0" fmla="*/ 0 h 1404192"/>
                  <a:gd name="connsiteX1" fmla="*/ 1258930 w 2497180"/>
                  <a:gd name="connsiteY1" fmla="*/ 705692 h 1404192"/>
                  <a:gd name="connsiteX2" fmla="*/ 2497180 w 2497180"/>
                  <a:gd name="connsiteY2" fmla="*/ 1404192 h 1404192"/>
                  <a:gd name="connsiteX0" fmla="*/ 0 w 2497180"/>
                  <a:gd name="connsiteY0" fmla="*/ 0 h 1404192"/>
                  <a:gd name="connsiteX1" fmla="*/ 1258930 w 2497180"/>
                  <a:gd name="connsiteY1" fmla="*/ 705692 h 1404192"/>
                  <a:gd name="connsiteX2" fmla="*/ 2497180 w 2497180"/>
                  <a:gd name="connsiteY2" fmla="*/ 1404192 h 1404192"/>
                  <a:gd name="connsiteX0" fmla="*/ 0 w 2497180"/>
                  <a:gd name="connsiteY0" fmla="*/ 0 h 1404537"/>
                  <a:gd name="connsiteX1" fmla="*/ 1258930 w 2497180"/>
                  <a:gd name="connsiteY1" fmla="*/ 705692 h 1404537"/>
                  <a:gd name="connsiteX2" fmla="*/ 2497180 w 2497180"/>
                  <a:gd name="connsiteY2" fmla="*/ 1404192 h 1404537"/>
                  <a:gd name="connsiteX0" fmla="*/ 0 w 2497180"/>
                  <a:gd name="connsiteY0" fmla="*/ 0 h 1404594"/>
                  <a:gd name="connsiteX1" fmla="*/ 1258930 w 2497180"/>
                  <a:gd name="connsiteY1" fmla="*/ 705692 h 1404594"/>
                  <a:gd name="connsiteX2" fmla="*/ 2497180 w 2497180"/>
                  <a:gd name="connsiteY2" fmla="*/ 1404192 h 1404594"/>
                  <a:gd name="connsiteX0" fmla="*/ 0 w 2497180"/>
                  <a:gd name="connsiteY0" fmla="*/ 0 h 1404192"/>
                  <a:gd name="connsiteX1" fmla="*/ 1258930 w 2497180"/>
                  <a:gd name="connsiteY1" fmla="*/ 705692 h 1404192"/>
                  <a:gd name="connsiteX2" fmla="*/ 2497180 w 2497180"/>
                  <a:gd name="connsiteY2" fmla="*/ 1404192 h 1404192"/>
                  <a:gd name="connsiteX0" fmla="*/ 0 w 2497180"/>
                  <a:gd name="connsiteY0" fmla="*/ 0 h 1404192"/>
                  <a:gd name="connsiteX1" fmla="*/ 1258930 w 2497180"/>
                  <a:gd name="connsiteY1" fmla="*/ 705692 h 1404192"/>
                  <a:gd name="connsiteX2" fmla="*/ 2497180 w 2497180"/>
                  <a:gd name="connsiteY2" fmla="*/ 1404192 h 1404192"/>
                  <a:gd name="connsiteX0" fmla="*/ 0 w 2497180"/>
                  <a:gd name="connsiteY0" fmla="*/ 31 h 1404223"/>
                  <a:gd name="connsiteX1" fmla="*/ 1258930 w 2497180"/>
                  <a:gd name="connsiteY1" fmla="*/ 705723 h 1404223"/>
                  <a:gd name="connsiteX2" fmla="*/ 2497180 w 2497180"/>
                  <a:gd name="connsiteY2" fmla="*/ 1404223 h 1404223"/>
                  <a:gd name="connsiteX0" fmla="*/ 0 w 2497180"/>
                  <a:gd name="connsiteY0" fmla="*/ 0 h 1404192"/>
                  <a:gd name="connsiteX1" fmla="*/ 1258930 w 2497180"/>
                  <a:gd name="connsiteY1" fmla="*/ 705692 h 1404192"/>
                  <a:gd name="connsiteX2" fmla="*/ 2497180 w 2497180"/>
                  <a:gd name="connsiteY2" fmla="*/ 1404192 h 1404192"/>
                  <a:gd name="connsiteX0" fmla="*/ 0 w 2510206"/>
                  <a:gd name="connsiteY0" fmla="*/ 0 h 1398990"/>
                  <a:gd name="connsiteX1" fmla="*/ 1271956 w 2510206"/>
                  <a:gd name="connsiteY1" fmla="*/ 700490 h 1398990"/>
                  <a:gd name="connsiteX2" fmla="*/ 2510206 w 2510206"/>
                  <a:gd name="connsiteY2" fmla="*/ 1398990 h 1398990"/>
                  <a:gd name="connsiteX0" fmla="*/ 0 w 2510206"/>
                  <a:gd name="connsiteY0" fmla="*/ 0 h 1406793"/>
                  <a:gd name="connsiteX1" fmla="*/ 1271956 w 2510206"/>
                  <a:gd name="connsiteY1" fmla="*/ 708293 h 1406793"/>
                  <a:gd name="connsiteX2" fmla="*/ 2510206 w 2510206"/>
                  <a:gd name="connsiteY2" fmla="*/ 1406793 h 1406793"/>
                  <a:gd name="connsiteX0" fmla="*/ 0 w 2510206"/>
                  <a:gd name="connsiteY0" fmla="*/ 3 h 1406796"/>
                  <a:gd name="connsiteX1" fmla="*/ 1271956 w 2510206"/>
                  <a:gd name="connsiteY1" fmla="*/ 708296 h 1406796"/>
                  <a:gd name="connsiteX2" fmla="*/ 2510206 w 2510206"/>
                  <a:gd name="connsiteY2" fmla="*/ 1406796 h 1406796"/>
                  <a:gd name="connsiteX0" fmla="*/ 0 w 2510206"/>
                  <a:gd name="connsiteY0" fmla="*/ 3 h 1406796"/>
                  <a:gd name="connsiteX1" fmla="*/ 1271956 w 2510206"/>
                  <a:gd name="connsiteY1" fmla="*/ 708296 h 1406796"/>
                  <a:gd name="connsiteX2" fmla="*/ 2510206 w 2510206"/>
                  <a:gd name="connsiteY2" fmla="*/ 1406796 h 1406796"/>
                  <a:gd name="connsiteX0" fmla="*/ 0 w 2510206"/>
                  <a:gd name="connsiteY0" fmla="*/ 3 h 1406796"/>
                  <a:gd name="connsiteX1" fmla="*/ 1271956 w 2510206"/>
                  <a:gd name="connsiteY1" fmla="*/ 708296 h 1406796"/>
                  <a:gd name="connsiteX2" fmla="*/ 2510206 w 2510206"/>
                  <a:gd name="connsiteY2" fmla="*/ 1406796 h 1406796"/>
                  <a:gd name="connsiteX0" fmla="*/ 0 w 2510206"/>
                  <a:gd name="connsiteY0" fmla="*/ 3 h 1406796"/>
                  <a:gd name="connsiteX1" fmla="*/ 1271956 w 2510206"/>
                  <a:gd name="connsiteY1" fmla="*/ 708296 h 1406796"/>
                  <a:gd name="connsiteX2" fmla="*/ 2510206 w 2510206"/>
                  <a:gd name="connsiteY2" fmla="*/ 1406796 h 1406796"/>
                  <a:gd name="connsiteX0" fmla="*/ 0 w 2510206"/>
                  <a:gd name="connsiteY0" fmla="*/ 1028 h 1407821"/>
                  <a:gd name="connsiteX1" fmla="*/ 1271956 w 2510206"/>
                  <a:gd name="connsiteY1" fmla="*/ 709321 h 1407821"/>
                  <a:gd name="connsiteX2" fmla="*/ 2510206 w 2510206"/>
                  <a:gd name="connsiteY2" fmla="*/ 1407821 h 1407821"/>
                  <a:gd name="connsiteX0" fmla="*/ 0 w 2510206"/>
                  <a:gd name="connsiteY0" fmla="*/ 833 h 1407626"/>
                  <a:gd name="connsiteX1" fmla="*/ 1271956 w 2510206"/>
                  <a:gd name="connsiteY1" fmla="*/ 709126 h 1407626"/>
                  <a:gd name="connsiteX2" fmla="*/ 2510206 w 2510206"/>
                  <a:gd name="connsiteY2" fmla="*/ 1407626 h 1407626"/>
                  <a:gd name="connsiteX0" fmla="*/ 0 w 2510206"/>
                  <a:gd name="connsiteY0" fmla="*/ 833 h 1407626"/>
                  <a:gd name="connsiteX1" fmla="*/ 1271956 w 2510206"/>
                  <a:gd name="connsiteY1" fmla="*/ 709126 h 1407626"/>
                  <a:gd name="connsiteX2" fmla="*/ 2510206 w 2510206"/>
                  <a:gd name="connsiteY2" fmla="*/ 1407626 h 1407626"/>
                  <a:gd name="connsiteX0" fmla="*/ 0 w 2510206"/>
                  <a:gd name="connsiteY0" fmla="*/ 867 h 1407660"/>
                  <a:gd name="connsiteX1" fmla="*/ 1271956 w 2510206"/>
                  <a:gd name="connsiteY1" fmla="*/ 709160 h 1407660"/>
                  <a:gd name="connsiteX2" fmla="*/ 2510206 w 2510206"/>
                  <a:gd name="connsiteY2" fmla="*/ 1407660 h 1407660"/>
                  <a:gd name="connsiteX0" fmla="*/ 0 w 2510206"/>
                  <a:gd name="connsiteY0" fmla="*/ 867 h 1407660"/>
                  <a:gd name="connsiteX1" fmla="*/ 1271956 w 2510206"/>
                  <a:gd name="connsiteY1" fmla="*/ 709160 h 1407660"/>
                  <a:gd name="connsiteX2" fmla="*/ 2510206 w 2510206"/>
                  <a:gd name="connsiteY2" fmla="*/ 1407660 h 1407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10206" h="1407660">
                    <a:moveTo>
                      <a:pt x="0" y="867"/>
                    </a:moveTo>
                    <a:cubicBezTo>
                      <a:pt x="414432" y="-21413"/>
                      <a:pt x="906463" y="389875"/>
                      <a:pt x="1271956" y="709160"/>
                    </a:cubicBezTo>
                    <a:cubicBezTo>
                      <a:pt x="1487703" y="897631"/>
                      <a:pt x="1974049" y="1404493"/>
                      <a:pt x="2510206" y="140766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zh-TW" altLang="en-US" sz="825">
                  <a:solidFill>
                    <a:srgbClr val="FF9933"/>
                  </a:solidFill>
                </a:endParaRPr>
              </a:p>
            </p:txBody>
          </p:sp>
          <p:sp>
            <p:nvSpPr>
              <p:cNvPr id="104" name="手繪多邊形: 圖案 103">
                <a:extLst>
                  <a:ext uri="{FF2B5EF4-FFF2-40B4-BE49-F238E27FC236}">
                    <a16:creationId xmlns:a16="http://schemas.microsoft.com/office/drawing/2014/main" id="{7B16EDE7-CA85-4B63-94B8-3F4ADFD1F5DE}"/>
                  </a:ext>
                </a:extLst>
              </p:cNvPr>
              <p:cNvSpPr/>
              <p:nvPr/>
            </p:nvSpPr>
            <p:spPr>
              <a:xfrm>
                <a:off x="9712526" y="3593471"/>
                <a:ext cx="1440000" cy="576000"/>
              </a:xfrm>
              <a:custGeom>
                <a:avLst/>
                <a:gdLst>
                  <a:gd name="connsiteX0" fmla="*/ 0 w 2742570"/>
                  <a:gd name="connsiteY0" fmla="*/ 0 h 1663700"/>
                  <a:gd name="connsiteX1" fmla="*/ 1295400 w 2742570"/>
                  <a:gd name="connsiteY1" fmla="*/ 723900 h 1663700"/>
                  <a:gd name="connsiteX2" fmla="*/ 2533650 w 2742570"/>
                  <a:gd name="connsiteY2" fmla="*/ 1422400 h 1663700"/>
                  <a:gd name="connsiteX3" fmla="*/ 2730500 w 2742570"/>
                  <a:gd name="connsiteY3" fmla="*/ 1663700 h 1663700"/>
                  <a:gd name="connsiteX0" fmla="*/ 0 w 2533650"/>
                  <a:gd name="connsiteY0" fmla="*/ 0 h 1422400"/>
                  <a:gd name="connsiteX1" fmla="*/ 1295400 w 2533650"/>
                  <a:gd name="connsiteY1" fmla="*/ 723900 h 1422400"/>
                  <a:gd name="connsiteX2" fmla="*/ 2533650 w 2533650"/>
                  <a:gd name="connsiteY2" fmla="*/ 1422400 h 1422400"/>
                  <a:gd name="connsiteX0" fmla="*/ 0 w 2497180"/>
                  <a:gd name="connsiteY0" fmla="*/ 0 h 1404192"/>
                  <a:gd name="connsiteX1" fmla="*/ 1258930 w 2497180"/>
                  <a:gd name="connsiteY1" fmla="*/ 705692 h 1404192"/>
                  <a:gd name="connsiteX2" fmla="*/ 2497180 w 2497180"/>
                  <a:gd name="connsiteY2" fmla="*/ 1404192 h 1404192"/>
                  <a:gd name="connsiteX0" fmla="*/ 0 w 2497180"/>
                  <a:gd name="connsiteY0" fmla="*/ 0 h 1404192"/>
                  <a:gd name="connsiteX1" fmla="*/ 1258930 w 2497180"/>
                  <a:gd name="connsiteY1" fmla="*/ 705692 h 1404192"/>
                  <a:gd name="connsiteX2" fmla="*/ 2497180 w 2497180"/>
                  <a:gd name="connsiteY2" fmla="*/ 1404192 h 1404192"/>
                  <a:gd name="connsiteX0" fmla="*/ 0 w 2497180"/>
                  <a:gd name="connsiteY0" fmla="*/ 0 h 1404537"/>
                  <a:gd name="connsiteX1" fmla="*/ 1258930 w 2497180"/>
                  <a:gd name="connsiteY1" fmla="*/ 705692 h 1404537"/>
                  <a:gd name="connsiteX2" fmla="*/ 2497180 w 2497180"/>
                  <a:gd name="connsiteY2" fmla="*/ 1404192 h 1404537"/>
                  <a:gd name="connsiteX0" fmla="*/ 0 w 2497180"/>
                  <a:gd name="connsiteY0" fmla="*/ 0 h 1404594"/>
                  <a:gd name="connsiteX1" fmla="*/ 1258930 w 2497180"/>
                  <a:gd name="connsiteY1" fmla="*/ 705692 h 1404594"/>
                  <a:gd name="connsiteX2" fmla="*/ 2497180 w 2497180"/>
                  <a:gd name="connsiteY2" fmla="*/ 1404192 h 1404594"/>
                  <a:gd name="connsiteX0" fmla="*/ 0 w 2497180"/>
                  <a:gd name="connsiteY0" fmla="*/ 0 h 1404192"/>
                  <a:gd name="connsiteX1" fmla="*/ 1258930 w 2497180"/>
                  <a:gd name="connsiteY1" fmla="*/ 705692 h 1404192"/>
                  <a:gd name="connsiteX2" fmla="*/ 2497180 w 2497180"/>
                  <a:gd name="connsiteY2" fmla="*/ 1404192 h 1404192"/>
                  <a:gd name="connsiteX0" fmla="*/ 0 w 2497180"/>
                  <a:gd name="connsiteY0" fmla="*/ 0 h 1404192"/>
                  <a:gd name="connsiteX1" fmla="*/ 1258930 w 2497180"/>
                  <a:gd name="connsiteY1" fmla="*/ 705692 h 1404192"/>
                  <a:gd name="connsiteX2" fmla="*/ 2497180 w 2497180"/>
                  <a:gd name="connsiteY2" fmla="*/ 1404192 h 1404192"/>
                  <a:gd name="connsiteX0" fmla="*/ 0 w 2497180"/>
                  <a:gd name="connsiteY0" fmla="*/ 31 h 1404223"/>
                  <a:gd name="connsiteX1" fmla="*/ 1258930 w 2497180"/>
                  <a:gd name="connsiteY1" fmla="*/ 705723 h 1404223"/>
                  <a:gd name="connsiteX2" fmla="*/ 2497180 w 2497180"/>
                  <a:gd name="connsiteY2" fmla="*/ 1404223 h 1404223"/>
                  <a:gd name="connsiteX0" fmla="*/ 0 w 2497180"/>
                  <a:gd name="connsiteY0" fmla="*/ 0 h 1404192"/>
                  <a:gd name="connsiteX1" fmla="*/ 1258930 w 2497180"/>
                  <a:gd name="connsiteY1" fmla="*/ 705692 h 1404192"/>
                  <a:gd name="connsiteX2" fmla="*/ 2497180 w 2497180"/>
                  <a:gd name="connsiteY2" fmla="*/ 1404192 h 1404192"/>
                  <a:gd name="connsiteX0" fmla="*/ 0 w 2510206"/>
                  <a:gd name="connsiteY0" fmla="*/ 0 h 1398990"/>
                  <a:gd name="connsiteX1" fmla="*/ 1271956 w 2510206"/>
                  <a:gd name="connsiteY1" fmla="*/ 700490 h 1398990"/>
                  <a:gd name="connsiteX2" fmla="*/ 2510206 w 2510206"/>
                  <a:gd name="connsiteY2" fmla="*/ 1398990 h 1398990"/>
                  <a:gd name="connsiteX0" fmla="*/ 0 w 2510206"/>
                  <a:gd name="connsiteY0" fmla="*/ 0 h 1406793"/>
                  <a:gd name="connsiteX1" fmla="*/ 1271956 w 2510206"/>
                  <a:gd name="connsiteY1" fmla="*/ 708293 h 1406793"/>
                  <a:gd name="connsiteX2" fmla="*/ 2510206 w 2510206"/>
                  <a:gd name="connsiteY2" fmla="*/ 1406793 h 1406793"/>
                  <a:gd name="connsiteX0" fmla="*/ 0 w 2510206"/>
                  <a:gd name="connsiteY0" fmla="*/ 3 h 1406796"/>
                  <a:gd name="connsiteX1" fmla="*/ 1271956 w 2510206"/>
                  <a:gd name="connsiteY1" fmla="*/ 708296 h 1406796"/>
                  <a:gd name="connsiteX2" fmla="*/ 2510206 w 2510206"/>
                  <a:gd name="connsiteY2" fmla="*/ 1406796 h 1406796"/>
                  <a:gd name="connsiteX0" fmla="*/ 0 w 2510206"/>
                  <a:gd name="connsiteY0" fmla="*/ 3 h 1406796"/>
                  <a:gd name="connsiteX1" fmla="*/ 1271956 w 2510206"/>
                  <a:gd name="connsiteY1" fmla="*/ 708296 h 1406796"/>
                  <a:gd name="connsiteX2" fmla="*/ 2510206 w 2510206"/>
                  <a:gd name="connsiteY2" fmla="*/ 1406796 h 1406796"/>
                  <a:gd name="connsiteX0" fmla="*/ 0 w 2510206"/>
                  <a:gd name="connsiteY0" fmla="*/ 3 h 1406796"/>
                  <a:gd name="connsiteX1" fmla="*/ 1271956 w 2510206"/>
                  <a:gd name="connsiteY1" fmla="*/ 708296 h 1406796"/>
                  <a:gd name="connsiteX2" fmla="*/ 2510206 w 2510206"/>
                  <a:gd name="connsiteY2" fmla="*/ 1406796 h 1406796"/>
                  <a:gd name="connsiteX0" fmla="*/ 0 w 2510206"/>
                  <a:gd name="connsiteY0" fmla="*/ 3 h 1406796"/>
                  <a:gd name="connsiteX1" fmla="*/ 1271956 w 2510206"/>
                  <a:gd name="connsiteY1" fmla="*/ 708296 h 1406796"/>
                  <a:gd name="connsiteX2" fmla="*/ 2510206 w 2510206"/>
                  <a:gd name="connsiteY2" fmla="*/ 1406796 h 1406796"/>
                  <a:gd name="connsiteX0" fmla="*/ 0 w 2510206"/>
                  <a:gd name="connsiteY0" fmla="*/ 1028 h 1407821"/>
                  <a:gd name="connsiteX1" fmla="*/ 1271956 w 2510206"/>
                  <a:gd name="connsiteY1" fmla="*/ 709321 h 1407821"/>
                  <a:gd name="connsiteX2" fmla="*/ 2510206 w 2510206"/>
                  <a:gd name="connsiteY2" fmla="*/ 1407821 h 1407821"/>
                  <a:gd name="connsiteX0" fmla="*/ 0 w 2510206"/>
                  <a:gd name="connsiteY0" fmla="*/ 833 h 1407626"/>
                  <a:gd name="connsiteX1" fmla="*/ 1271956 w 2510206"/>
                  <a:gd name="connsiteY1" fmla="*/ 709126 h 1407626"/>
                  <a:gd name="connsiteX2" fmla="*/ 2510206 w 2510206"/>
                  <a:gd name="connsiteY2" fmla="*/ 1407626 h 1407626"/>
                  <a:gd name="connsiteX0" fmla="*/ 0 w 2510206"/>
                  <a:gd name="connsiteY0" fmla="*/ 833 h 1407626"/>
                  <a:gd name="connsiteX1" fmla="*/ 1271956 w 2510206"/>
                  <a:gd name="connsiteY1" fmla="*/ 709126 h 1407626"/>
                  <a:gd name="connsiteX2" fmla="*/ 2510206 w 2510206"/>
                  <a:gd name="connsiteY2" fmla="*/ 1407626 h 1407626"/>
                  <a:gd name="connsiteX0" fmla="*/ 0 w 2510206"/>
                  <a:gd name="connsiteY0" fmla="*/ 867 h 1407660"/>
                  <a:gd name="connsiteX1" fmla="*/ 1271956 w 2510206"/>
                  <a:gd name="connsiteY1" fmla="*/ 709160 h 1407660"/>
                  <a:gd name="connsiteX2" fmla="*/ 2510206 w 2510206"/>
                  <a:gd name="connsiteY2" fmla="*/ 1407660 h 1407660"/>
                  <a:gd name="connsiteX0" fmla="*/ 0 w 2510206"/>
                  <a:gd name="connsiteY0" fmla="*/ 867 h 1407660"/>
                  <a:gd name="connsiteX1" fmla="*/ 1271956 w 2510206"/>
                  <a:gd name="connsiteY1" fmla="*/ 709160 h 1407660"/>
                  <a:gd name="connsiteX2" fmla="*/ 2510206 w 2510206"/>
                  <a:gd name="connsiteY2" fmla="*/ 1407660 h 1407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10206" h="1407660">
                    <a:moveTo>
                      <a:pt x="0" y="867"/>
                    </a:moveTo>
                    <a:cubicBezTo>
                      <a:pt x="414432" y="-21413"/>
                      <a:pt x="906463" y="389875"/>
                      <a:pt x="1271956" y="709160"/>
                    </a:cubicBezTo>
                    <a:cubicBezTo>
                      <a:pt x="1487703" y="897631"/>
                      <a:pt x="1974049" y="1404493"/>
                      <a:pt x="2510206" y="1407660"/>
                    </a:cubicBezTo>
                  </a:path>
                </a:pathLst>
              </a:custGeom>
              <a:noFill/>
              <a:ln w="28575">
                <a:solidFill>
                  <a:srgbClr val="FF99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zh-TW" altLang="en-US" sz="825">
                  <a:solidFill>
                    <a:srgbClr val="FF9933"/>
                  </a:solidFill>
                </a:endParaRPr>
              </a:p>
            </p:txBody>
          </p:sp>
        </p:grpSp>
        <p:cxnSp>
          <p:nvCxnSpPr>
            <p:cNvPr id="29" name="直線接點 28">
              <a:extLst>
                <a:ext uri="{FF2B5EF4-FFF2-40B4-BE49-F238E27FC236}">
                  <a16:creationId xmlns:a16="http://schemas.microsoft.com/office/drawing/2014/main" id="{A4453979-6C51-415F-BA74-9B5622D2F268}"/>
                </a:ext>
              </a:extLst>
            </p:cNvPr>
            <p:cNvCxnSpPr/>
            <p:nvPr/>
          </p:nvCxnSpPr>
          <p:spPr>
            <a:xfrm>
              <a:off x="11180339" y="4162056"/>
              <a:ext cx="63145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手繪多邊形: 圖案 111">
            <a:extLst>
              <a:ext uri="{FF2B5EF4-FFF2-40B4-BE49-F238E27FC236}">
                <a16:creationId xmlns:a16="http://schemas.microsoft.com/office/drawing/2014/main" id="{80D44F1A-3874-4998-9753-B69BF27EFB6D}"/>
              </a:ext>
            </a:extLst>
          </p:cNvPr>
          <p:cNvSpPr/>
          <p:nvPr/>
        </p:nvSpPr>
        <p:spPr>
          <a:xfrm>
            <a:off x="866752" y="3250282"/>
            <a:ext cx="8100000" cy="2808000"/>
          </a:xfrm>
          <a:custGeom>
            <a:avLst/>
            <a:gdLst>
              <a:gd name="connsiteX0" fmla="*/ 0 w 3876842"/>
              <a:gd name="connsiteY0" fmla="*/ 12533 h 1645988"/>
              <a:gd name="connsiteX1" fmla="*/ 480427 w 3876842"/>
              <a:gd name="connsiteY1" fmla="*/ 1645987 h 1645988"/>
              <a:gd name="connsiteX2" fmla="*/ 973388 w 3876842"/>
              <a:gd name="connsiteY2" fmla="*/ 4178 h 1645988"/>
              <a:gd name="connsiteX3" fmla="*/ 1457993 w 3876842"/>
              <a:gd name="connsiteY3" fmla="*/ 1645987 h 1645988"/>
              <a:gd name="connsiteX4" fmla="*/ 1942598 w 3876842"/>
              <a:gd name="connsiteY4" fmla="*/ 4178 h 1645988"/>
              <a:gd name="connsiteX5" fmla="*/ 2439737 w 3876842"/>
              <a:gd name="connsiteY5" fmla="*/ 1641810 h 1645988"/>
              <a:gd name="connsiteX6" fmla="*/ 2920164 w 3876842"/>
              <a:gd name="connsiteY6" fmla="*/ 4178 h 1645988"/>
              <a:gd name="connsiteX7" fmla="*/ 3417302 w 3876842"/>
              <a:gd name="connsiteY7" fmla="*/ 1633454 h 1645988"/>
              <a:gd name="connsiteX8" fmla="*/ 3876842 w 3876842"/>
              <a:gd name="connsiteY8" fmla="*/ 0 h 1645988"/>
              <a:gd name="connsiteX0" fmla="*/ 0 w 3876842"/>
              <a:gd name="connsiteY0" fmla="*/ 12533 h 1645987"/>
              <a:gd name="connsiteX1" fmla="*/ 480427 w 3876842"/>
              <a:gd name="connsiteY1" fmla="*/ 1645987 h 1645987"/>
              <a:gd name="connsiteX2" fmla="*/ 973388 w 3876842"/>
              <a:gd name="connsiteY2" fmla="*/ 4178 h 1645987"/>
              <a:gd name="connsiteX3" fmla="*/ 1457993 w 3876842"/>
              <a:gd name="connsiteY3" fmla="*/ 1645987 h 1645987"/>
              <a:gd name="connsiteX4" fmla="*/ 1942598 w 3876842"/>
              <a:gd name="connsiteY4" fmla="*/ 4178 h 1645987"/>
              <a:gd name="connsiteX5" fmla="*/ 2439737 w 3876842"/>
              <a:gd name="connsiteY5" fmla="*/ 1641810 h 1645987"/>
              <a:gd name="connsiteX6" fmla="*/ 2920164 w 3876842"/>
              <a:gd name="connsiteY6" fmla="*/ 4178 h 1645987"/>
              <a:gd name="connsiteX7" fmla="*/ 3417302 w 3876842"/>
              <a:gd name="connsiteY7" fmla="*/ 1633454 h 1645987"/>
              <a:gd name="connsiteX8" fmla="*/ 3876842 w 3876842"/>
              <a:gd name="connsiteY8" fmla="*/ 0 h 1645987"/>
              <a:gd name="connsiteX0" fmla="*/ 0 w 3876842"/>
              <a:gd name="connsiteY0" fmla="*/ 12533 h 1645987"/>
              <a:gd name="connsiteX1" fmla="*/ 480427 w 3876842"/>
              <a:gd name="connsiteY1" fmla="*/ 1645987 h 1645987"/>
              <a:gd name="connsiteX2" fmla="*/ 973388 w 3876842"/>
              <a:gd name="connsiteY2" fmla="*/ 4178 h 1645987"/>
              <a:gd name="connsiteX3" fmla="*/ 1457993 w 3876842"/>
              <a:gd name="connsiteY3" fmla="*/ 1645987 h 1645987"/>
              <a:gd name="connsiteX4" fmla="*/ 1942598 w 3876842"/>
              <a:gd name="connsiteY4" fmla="*/ 4178 h 1645987"/>
              <a:gd name="connsiteX5" fmla="*/ 2439737 w 3876842"/>
              <a:gd name="connsiteY5" fmla="*/ 1641810 h 1645987"/>
              <a:gd name="connsiteX6" fmla="*/ 2920164 w 3876842"/>
              <a:gd name="connsiteY6" fmla="*/ 4178 h 1645987"/>
              <a:gd name="connsiteX7" fmla="*/ 3417302 w 3876842"/>
              <a:gd name="connsiteY7" fmla="*/ 1633454 h 1645987"/>
              <a:gd name="connsiteX8" fmla="*/ 3876842 w 3876842"/>
              <a:gd name="connsiteY8" fmla="*/ 0 h 1645987"/>
              <a:gd name="connsiteX0" fmla="*/ 0 w 3876842"/>
              <a:gd name="connsiteY0" fmla="*/ 12533 h 1645987"/>
              <a:gd name="connsiteX1" fmla="*/ 480427 w 3876842"/>
              <a:gd name="connsiteY1" fmla="*/ 1645987 h 1645987"/>
              <a:gd name="connsiteX2" fmla="*/ 973388 w 3876842"/>
              <a:gd name="connsiteY2" fmla="*/ 4178 h 1645987"/>
              <a:gd name="connsiteX3" fmla="*/ 1457993 w 3876842"/>
              <a:gd name="connsiteY3" fmla="*/ 1645987 h 1645987"/>
              <a:gd name="connsiteX4" fmla="*/ 1942598 w 3876842"/>
              <a:gd name="connsiteY4" fmla="*/ 4178 h 1645987"/>
              <a:gd name="connsiteX5" fmla="*/ 2439737 w 3876842"/>
              <a:gd name="connsiteY5" fmla="*/ 1641810 h 1645987"/>
              <a:gd name="connsiteX6" fmla="*/ 2920164 w 3876842"/>
              <a:gd name="connsiteY6" fmla="*/ 4178 h 1645987"/>
              <a:gd name="connsiteX7" fmla="*/ 3417302 w 3876842"/>
              <a:gd name="connsiteY7" fmla="*/ 1633454 h 1645987"/>
              <a:gd name="connsiteX8" fmla="*/ 3876842 w 3876842"/>
              <a:gd name="connsiteY8" fmla="*/ 0 h 1645987"/>
              <a:gd name="connsiteX0" fmla="*/ 0 w 3876842"/>
              <a:gd name="connsiteY0" fmla="*/ 12533 h 1645987"/>
              <a:gd name="connsiteX1" fmla="*/ 480427 w 3876842"/>
              <a:gd name="connsiteY1" fmla="*/ 1645987 h 1645987"/>
              <a:gd name="connsiteX2" fmla="*/ 973388 w 3876842"/>
              <a:gd name="connsiteY2" fmla="*/ 4178 h 1645987"/>
              <a:gd name="connsiteX3" fmla="*/ 1457993 w 3876842"/>
              <a:gd name="connsiteY3" fmla="*/ 1645987 h 1645987"/>
              <a:gd name="connsiteX4" fmla="*/ 1942598 w 3876842"/>
              <a:gd name="connsiteY4" fmla="*/ 4178 h 1645987"/>
              <a:gd name="connsiteX5" fmla="*/ 2439737 w 3876842"/>
              <a:gd name="connsiteY5" fmla="*/ 1641810 h 1645987"/>
              <a:gd name="connsiteX6" fmla="*/ 2920164 w 3876842"/>
              <a:gd name="connsiteY6" fmla="*/ 4178 h 1645987"/>
              <a:gd name="connsiteX7" fmla="*/ 3417302 w 3876842"/>
              <a:gd name="connsiteY7" fmla="*/ 1633454 h 1645987"/>
              <a:gd name="connsiteX8" fmla="*/ 3876842 w 3876842"/>
              <a:gd name="connsiteY8" fmla="*/ 0 h 1645987"/>
              <a:gd name="connsiteX0" fmla="*/ 0 w 3897730"/>
              <a:gd name="connsiteY0" fmla="*/ 8356 h 1641810"/>
              <a:gd name="connsiteX1" fmla="*/ 480427 w 3897730"/>
              <a:gd name="connsiteY1" fmla="*/ 1641810 h 1641810"/>
              <a:gd name="connsiteX2" fmla="*/ 973388 w 3897730"/>
              <a:gd name="connsiteY2" fmla="*/ 1 h 1641810"/>
              <a:gd name="connsiteX3" fmla="*/ 1457993 w 3897730"/>
              <a:gd name="connsiteY3" fmla="*/ 1641810 h 1641810"/>
              <a:gd name="connsiteX4" fmla="*/ 1942598 w 3897730"/>
              <a:gd name="connsiteY4" fmla="*/ 1 h 1641810"/>
              <a:gd name="connsiteX5" fmla="*/ 2439737 w 3897730"/>
              <a:gd name="connsiteY5" fmla="*/ 1637633 h 1641810"/>
              <a:gd name="connsiteX6" fmla="*/ 2920164 w 3897730"/>
              <a:gd name="connsiteY6" fmla="*/ 1 h 1641810"/>
              <a:gd name="connsiteX7" fmla="*/ 3417302 w 3897730"/>
              <a:gd name="connsiteY7" fmla="*/ 1629277 h 1641810"/>
              <a:gd name="connsiteX8" fmla="*/ 3897730 w 3897730"/>
              <a:gd name="connsiteY8" fmla="*/ 0 h 1641810"/>
              <a:gd name="connsiteX0" fmla="*/ 0 w 3897730"/>
              <a:gd name="connsiteY0" fmla="*/ 8356 h 1641810"/>
              <a:gd name="connsiteX1" fmla="*/ 480427 w 3897730"/>
              <a:gd name="connsiteY1" fmla="*/ 1641810 h 1641810"/>
              <a:gd name="connsiteX2" fmla="*/ 973388 w 3897730"/>
              <a:gd name="connsiteY2" fmla="*/ 1 h 1641810"/>
              <a:gd name="connsiteX3" fmla="*/ 1457993 w 3897730"/>
              <a:gd name="connsiteY3" fmla="*/ 1641810 h 1641810"/>
              <a:gd name="connsiteX4" fmla="*/ 1942598 w 3897730"/>
              <a:gd name="connsiteY4" fmla="*/ 1 h 1641810"/>
              <a:gd name="connsiteX5" fmla="*/ 2439737 w 3897730"/>
              <a:gd name="connsiteY5" fmla="*/ 1637633 h 1641810"/>
              <a:gd name="connsiteX6" fmla="*/ 2920164 w 3897730"/>
              <a:gd name="connsiteY6" fmla="*/ 1 h 1641810"/>
              <a:gd name="connsiteX7" fmla="*/ 3417302 w 3897730"/>
              <a:gd name="connsiteY7" fmla="*/ 1629277 h 1641810"/>
              <a:gd name="connsiteX8" fmla="*/ 3897730 w 3897730"/>
              <a:gd name="connsiteY8" fmla="*/ 0 h 1641810"/>
              <a:gd name="connsiteX0" fmla="*/ 0 w 3897730"/>
              <a:gd name="connsiteY0" fmla="*/ 8356 h 1641810"/>
              <a:gd name="connsiteX1" fmla="*/ 480427 w 3897730"/>
              <a:gd name="connsiteY1" fmla="*/ 1641810 h 1641810"/>
              <a:gd name="connsiteX2" fmla="*/ 973388 w 3897730"/>
              <a:gd name="connsiteY2" fmla="*/ 1 h 1641810"/>
              <a:gd name="connsiteX3" fmla="*/ 1457993 w 3897730"/>
              <a:gd name="connsiteY3" fmla="*/ 1641810 h 1641810"/>
              <a:gd name="connsiteX4" fmla="*/ 1942598 w 3897730"/>
              <a:gd name="connsiteY4" fmla="*/ 1 h 1641810"/>
              <a:gd name="connsiteX5" fmla="*/ 2439737 w 3897730"/>
              <a:gd name="connsiteY5" fmla="*/ 1637633 h 1641810"/>
              <a:gd name="connsiteX6" fmla="*/ 2920164 w 3897730"/>
              <a:gd name="connsiteY6" fmla="*/ 1 h 1641810"/>
              <a:gd name="connsiteX7" fmla="*/ 3408947 w 3897730"/>
              <a:gd name="connsiteY7" fmla="*/ 1637632 h 1641810"/>
              <a:gd name="connsiteX8" fmla="*/ 3897730 w 3897730"/>
              <a:gd name="connsiteY8" fmla="*/ 0 h 1641810"/>
              <a:gd name="connsiteX0" fmla="*/ 0 w 3897730"/>
              <a:gd name="connsiteY0" fmla="*/ 8356 h 1641810"/>
              <a:gd name="connsiteX1" fmla="*/ 492960 w 3897730"/>
              <a:gd name="connsiteY1" fmla="*/ 1637632 h 1641810"/>
              <a:gd name="connsiteX2" fmla="*/ 973388 w 3897730"/>
              <a:gd name="connsiteY2" fmla="*/ 1 h 1641810"/>
              <a:gd name="connsiteX3" fmla="*/ 1457993 w 3897730"/>
              <a:gd name="connsiteY3" fmla="*/ 1641810 h 1641810"/>
              <a:gd name="connsiteX4" fmla="*/ 1942598 w 3897730"/>
              <a:gd name="connsiteY4" fmla="*/ 1 h 1641810"/>
              <a:gd name="connsiteX5" fmla="*/ 2439737 w 3897730"/>
              <a:gd name="connsiteY5" fmla="*/ 1637633 h 1641810"/>
              <a:gd name="connsiteX6" fmla="*/ 2920164 w 3897730"/>
              <a:gd name="connsiteY6" fmla="*/ 1 h 1641810"/>
              <a:gd name="connsiteX7" fmla="*/ 3408947 w 3897730"/>
              <a:gd name="connsiteY7" fmla="*/ 1637632 h 1641810"/>
              <a:gd name="connsiteX8" fmla="*/ 3897730 w 3897730"/>
              <a:gd name="connsiteY8" fmla="*/ 0 h 1641810"/>
              <a:gd name="connsiteX0" fmla="*/ 0 w 3897730"/>
              <a:gd name="connsiteY0" fmla="*/ 8356 h 1641810"/>
              <a:gd name="connsiteX1" fmla="*/ 488782 w 3897730"/>
              <a:gd name="connsiteY1" fmla="*/ 1641809 h 1641810"/>
              <a:gd name="connsiteX2" fmla="*/ 973388 w 3897730"/>
              <a:gd name="connsiteY2" fmla="*/ 1 h 1641810"/>
              <a:gd name="connsiteX3" fmla="*/ 1457993 w 3897730"/>
              <a:gd name="connsiteY3" fmla="*/ 1641810 h 1641810"/>
              <a:gd name="connsiteX4" fmla="*/ 1942598 w 3897730"/>
              <a:gd name="connsiteY4" fmla="*/ 1 h 1641810"/>
              <a:gd name="connsiteX5" fmla="*/ 2439737 w 3897730"/>
              <a:gd name="connsiteY5" fmla="*/ 1637633 h 1641810"/>
              <a:gd name="connsiteX6" fmla="*/ 2920164 w 3897730"/>
              <a:gd name="connsiteY6" fmla="*/ 1 h 1641810"/>
              <a:gd name="connsiteX7" fmla="*/ 3408947 w 3897730"/>
              <a:gd name="connsiteY7" fmla="*/ 1637632 h 1641810"/>
              <a:gd name="connsiteX8" fmla="*/ 3897730 w 3897730"/>
              <a:gd name="connsiteY8" fmla="*/ 0 h 1641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97730" h="1641810">
                <a:moveTo>
                  <a:pt x="0" y="8356"/>
                </a:moveTo>
                <a:cubicBezTo>
                  <a:pt x="179986" y="32029"/>
                  <a:pt x="326551" y="1643202"/>
                  <a:pt x="488782" y="1641809"/>
                </a:cubicBezTo>
                <a:cubicBezTo>
                  <a:pt x="651013" y="1640416"/>
                  <a:pt x="811853" y="1"/>
                  <a:pt x="973388" y="1"/>
                </a:cubicBezTo>
                <a:cubicBezTo>
                  <a:pt x="1134923" y="1"/>
                  <a:pt x="1296458" y="1641810"/>
                  <a:pt x="1457993" y="1641810"/>
                </a:cubicBezTo>
                <a:cubicBezTo>
                  <a:pt x="1619528" y="1641810"/>
                  <a:pt x="1778974" y="697"/>
                  <a:pt x="1942598" y="1"/>
                </a:cubicBezTo>
                <a:cubicBezTo>
                  <a:pt x="2106222" y="-695"/>
                  <a:pt x="2276809" y="1637633"/>
                  <a:pt x="2439737" y="1637633"/>
                </a:cubicBezTo>
                <a:cubicBezTo>
                  <a:pt x="2602665" y="1637633"/>
                  <a:pt x="2758629" y="1"/>
                  <a:pt x="2920164" y="1"/>
                </a:cubicBezTo>
                <a:cubicBezTo>
                  <a:pt x="3081699" y="1"/>
                  <a:pt x="3246019" y="1637632"/>
                  <a:pt x="3408947" y="1637632"/>
                </a:cubicBezTo>
                <a:cubicBezTo>
                  <a:pt x="3571875" y="1637632"/>
                  <a:pt x="3701729" y="85294"/>
                  <a:pt x="3897730" y="0"/>
                </a:cubicBezTo>
              </a:path>
            </a:pathLst>
          </a:custGeom>
          <a:noFill/>
          <a:ln w="190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sz="825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FCE3BA6B-FDFC-D702-9D8E-CAFD7740230C}"/>
              </a:ext>
            </a:extLst>
          </p:cNvPr>
          <p:cNvSpPr txBox="1"/>
          <p:nvPr/>
        </p:nvSpPr>
        <p:spPr>
          <a:xfrm>
            <a:off x="1119863" y="2728731"/>
            <a:ext cx="24336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100" dirty="0">
                <a:solidFill>
                  <a:srgbClr val="3333FF"/>
                </a:solidFill>
              </a:rPr>
              <a:t>Assuming X</a:t>
            </a:r>
            <a:r>
              <a:rPr lang="en-US" altLang="zh-TW" sz="2100" baseline="-25000" dirty="0">
                <a:solidFill>
                  <a:srgbClr val="3333FF"/>
                </a:solidFill>
              </a:rPr>
              <a:t>0</a:t>
            </a:r>
            <a:r>
              <a:rPr lang="en-US" altLang="zh-TW" sz="2100" dirty="0">
                <a:solidFill>
                  <a:srgbClr val="3333FF"/>
                </a:solidFill>
              </a:rPr>
              <a:t> = 15</a:t>
            </a:r>
            <a:r>
              <a:rPr lang="en-US" altLang="zh-TW" sz="2100" dirty="0">
                <a:solidFill>
                  <a:srgbClr val="3333FF"/>
                </a:solidFill>
                <a:latin typeface="Symbol" panose="05050102010706020507" pitchFamily="18" charset="2"/>
              </a:rPr>
              <a:t>D</a:t>
            </a:r>
            <a:endParaRPr lang="zh-TW" altLang="en-US" sz="2100" dirty="0">
              <a:solidFill>
                <a:srgbClr val="3333FF"/>
              </a:solidFill>
              <a:latin typeface="Symbol" panose="05050102010706020507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矩形 73">
                <a:extLst>
                  <a:ext uri="{FF2B5EF4-FFF2-40B4-BE49-F238E27FC236}">
                    <a16:creationId xmlns:a16="http://schemas.microsoft.com/office/drawing/2014/main" id="{88B43B4B-7F0A-475F-85FE-806F3A03BBDD}"/>
                  </a:ext>
                </a:extLst>
              </p:cNvPr>
              <p:cNvSpPr/>
              <p:nvPr/>
            </p:nvSpPr>
            <p:spPr>
              <a:xfrm>
                <a:off x="6165086" y="844954"/>
                <a:ext cx="185550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400" i="1" smtClean="0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𝑚𝑔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4" name="矩形 73">
                <a:extLst>
                  <a:ext uri="{FF2B5EF4-FFF2-40B4-BE49-F238E27FC236}">
                    <a16:creationId xmlns:a16="http://schemas.microsoft.com/office/drawing/2014/main" id="{88B43B4B-7F0A-475F-85FE-806F3A03BB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5086" y="844954"/>
                <a:ext cx="1855508" cy="461665"/>
              </a:xfrm>
              <a:prstGeom prst="rect">
                <a:avLst/>
              </a:prstGeom>
              <a:blipFill>
                <a:blip r:embed="rId3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矩形 74">
                <a:extLst>
                  <a:ext uri="{FF2B5EF4-FFF2-40B4-BE49-F238E27FC236}">
                    <a16:creationId xmlns:a16="http://schemas.microsoft.com/office/drawing/2014/main" id="{9B042F9A-CA60-4633-8D1A-BC9BA0711663}"/>
                  </a:ext>
                </a:extLst>
              </p:cNvPr>
              <p:cNvSpPr/>
              <p:nvPr/>
            </p:nvSpPr>
            <p:spPr>
              <a:xfrm>
                <a:off x="4242317" y="852910"/>
                <a:ext cx="148495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400" i="1" smtClean="0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𝐹𝑓𝑟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5" name="矩形 74">
                <a:extLst>
                  <a:ext uri="{FF2B5EF4-FFF2-40B4-BE49-F238E27FC236}">
                    <a16:creationId xmlns:a16="http://schemas.microsoft.com/office/drawing/2014/main" id="{9B042F9A-CA60-4633-8D1A-BC9BA07116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2317" y="852910"/>
                <a:ext cx="1484957" cy="461665"/>
              </a:xfrm>
              <a:prstGeom prst="rect">
                <a:avLst/>
              </a:prstGeom>
              <a:blipFill>
                <a:blip r:embed="rId4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7" name="群組 76">
            <a:extLst>
              <a:ext uri="{FF2B5EF4-FFF2-40B4-BE49-F238E27FC236}">
                <a16:creationId xmlns:a16="http://schemas.microsoft.com/office/drawing/2014/main" id="{CD9BF0F9-B692-4FC7-BDE7-A0E93E1F3F04}"/>
              </a:ext>
            </a:extLst>
          </p:cNvPr>
          <p:cNvGrpSpPr/>
          <p:nvPr/>
        </p:nvGrpSpPr>
        <p:grpSpPr>
          <a:xfrm>
            <a:off x="3637818" y="1279014"/>
            <a:ext cx="5568376" cy="2661090"/>
            <a:chOff x="10943168" y="-557205"/>
            <a:chExt cx="4740738" cy="2324600"/>
          </a:xfrm>
        </p:grpSpPr>
        <p:pic>
          <p:nvPicPr>
            <p:cNvPr id="79" name="圖片 78">
              <a:extLst>
                <a:ext uri="{FF2B5EF4-FFF2-40B4-BE49-F238E27FC236}">
                  <a16:creationId xmlns:a16="http://schemas.microsoft.com/office/drawing/2014/main" id="{9CFBB018-8CFD-465C-9288-37B29987D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43168" y="-541406"/>
              <a:ext cx="4740738" cy="2308801"/>
            </a:xfrm>
            <a:prstGeom prst="rect">
              <a:avLst/>
            </a:prstGeom>
          </p:spPr>
        </p:pic>
        <p:cxnSp>
          <p:nvCxnSpPr>
            <p:cNvPr id="82" name="直線單箭頭接點 81">
              <a:extLst>
                <a:ext uri="{FF2B5EF4-FFF2-40B4-BE49-F238E27FC236}">
                  <a16:creationId xmlns:a16="http://schemas.microsoft.com/office/drawing/2014/main" id="{29E4C3AB-5862-489F-AFD9-DEAC7B46D6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773627" y="-233279"/>
              <a:ext cx="360000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接點 93">
              <a:extLst>
                <a:ext uri="{FF2B5EF4-FFF2-40B4-BE49-F238E27FC236}">
                  <a16:creationId xmlns:a16="http://schemas.microsoft.com/office/drawing/2014/main" id="{95CFAC2D-E3EF-4DE0-A7E8-286FF021EA0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252375" y="361380"/>
              <a:ext cx="1404000" cy="0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3" name="直線接點 112">
              <a:extLst>
                <a:ext uri="{FF2B5EF4-FFF2-40B4-BE49-F238E27FC236}">
                  <a16:creationId xmlns:a16="http://schemas.microsoft.com/office/drawing/2014/main" id="{22FC1614-CEA2-4F7F-9582-94C2C49CB05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175858" y="492089"/>
              <a:ext cx="11520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4" name="文字方塊 113">
              <a:extLst>
                <a:ext uri="{FF2B5EF4-FFF2-40B4-BE49-F238E27FC236}">
                  <a16:creationId xmlns:a16="http://schemas.microsoft.com/office/drawing/2014/main" id="{D91D598B-B551-435F-9A44-2636919FD7E6}"/>
                </a:ext>
              </a:extLst>
            </p:cNvPr>
            <p:cNvSpPr txBox="1"/>
            <p:nvPr/>
          </p:nvSpPr>
          <p:spPr>
            <a:xfrm>
              <a:off x="11965214" y="-557205"/>
              <a:ext cx="640339" cy="3226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9933"/>
                  </a:solidFill>
                </a:rPr>
                <a:t>-</a:t>
              </a:r>
              <a:r>
                <a:rPr lang="en-US" altLang="zh-TW" dirty="0" err="1">
                  <a:solidFill>
                    <a:srgbClr val="FF9933"/>
                  </a:solidFill>
                </a:rPr>
                <a:t>F</a:t>
              </a:r>
              <a:r>
                <a:rPr lang="en-US" altLang="zh-TW" baseline="-25000" dirty="0" err="1">
                  <a:solidFill>
                    <a:srgbClr val="FF9933"/>
                  </a:solidFill>
                </a:rPr>
                <a:t>k</a:t>
              </a:r>
              <a:r>
                <a:rPr lang="en-US" altLang="zh-TW" dirty="0" err="1">
                  <a:solidFill>
                    <a:srgbClr val="FF9933"/>
                  </a:solidFill>
                </a:rPr>
                <a:t>+F</a:t>
              </a:r>
              <a:r>
                <a:rPr lang="en-US" altLang="zh-TW" baseline="-25000" dirty="0" err="1">
                  <a:solidFill>
                    <a:srgbClr val="FF9933"/>
                  </a:solidFill>
                </a:rPr>
                <a:t>fr</a:t>
              </a:r>
              <a:endParaRPr lang="zh-TW" altLang="en-US" baseline="-25000" dirty="0">
                <a:solidFill>
                  <a:srgbClr val="FF9933"/>
                </a:solidFill>
              </a:endParaRPr>
            </a:p>
          </p:txBody>
        </p:sp>
        <p:sp>
          <p:nvSpPr>
            <p:cNvPr id="115" name="文字方塊 114">
              <a:extLst>
                <a:ext uri="{FF2B5EF4-FFF2-40B4-BE49-F238E27FC236}">
                  <a16:creationId xmlns:a16="http://schemas.microsoft.com/office/drawing/2014/main" id="{5E71A042-A519-45CD-8670-236B26C737E1}"/>
                </a:ext>
              </a:extLst>
            </p:cNvPr>
            <p:cNvSpPr txBox="1"/>
            <p:nvPr/>
          </p:nvSpPr>
          <p:spPr>
            <a:xfrm>
              <a:off x="11156771" y="-311354"/>
              <a:ext cx="640339" cy="3226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0000"/>
                  </a:solidFill>
                </a:rPr>
                <a:t>+</a:t>
              </a:r>
              <a:r>
                <a:rPr lang="en-US" altLang="zh-TW" dirty="0" err="1">
                  <a:solidFill>
                    <a:srgbClr val="FF0000"/>
                  </a:solidFill>
                </a:rPr>
                <a:t>F</a:t>
              </a:r>
              <a:r>
                <a:rPr lang="en-US" altLang="zh-TW" baseline="-25000" dirty="0" err="1">
                  <a:solidFill>
                    <a:srgbClr val="FF0000"/>
                  </a:solidFill>
                </a:rPr>
                <a:t>k</a:t>
              </a:r>
              <a:r>
                <a:rPr lang="en-US" altLang="zh-TW" dirty="0" err="1">
                  <a:solidFill>
                    <a:srgbClr val="FF0000"/>
                  </a:solidFill>
                </a:rPr>
                <a:t>-F</a:t>
              </a:r>
              <a:r>
                <a:rPr lang="en-US" altLang="zh-TW" baseline="-25000" dirty="0" err="1">
                  <a:solidFill>
                    <a:srgbClr val="FF0000"/>
                  </a:solidFill>
                </a:rPr>
                <a:t>fr</a:t>
              </a:r>
              <a:endParaRPr lang="zh-TW" altLang="en-US" baseline="-25000" dirty="0">
                <a:solidFill>
                  <a:srgbClr val="FF0000"/>
                </a:solidFill>
              </a:endParaRPr>
            </a:p>
          </p:txBody>
        </p:sp>
        <p:cxnSp>
          <p:nvCxnSpPr>
            <p:cNvPr id="116" name="直線單箭頭接點 115">
              <a:extLst>
                <a:ext uri="{FF2B5EF4-FFF2-40B4-BE49-F238E27FC236}">
                  <a16:creationId xmlns:a16="http://schemas.microsoft.com/office/drawing/2014/main" id="{7D05A72F-DC4A-4113-B915-B6C736A2AAAC}"/>
                </a:ext>
              </a:extLst>
            </p:cNvPr>
            <p:cNvCxnSpPr/>
            <p:nvPr/>
          </p:nvCxnSpPr>
          <p:spPr>
            <a:xfrm>
              <a:off x="11283234" y="856193"/>
              <a:ext cx="134078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矩形 116">
              <a:extLst>
                <a:ext uri="{FF2B5EF4-FFF2-40B4-BE49-F238E27FC236}">
                  <a16:creationId xmlns:a16="http://schemas.microsoft.com/office/drawing/2014/main" id="{C2CCD81F-F149-4C14-9F20-994B7F63E947}"/>
                </a:ext>
              </a:extLst>
            </p:cNvPr>
            <p:cNvSpPr/>
            <p:nvPr/>
          </p:nvSpPr>
          <p:spPr>
            <a:xfrm>
              <a:off x="12329356" y="825338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/>
                <a:t>+</a:t>
              </a:r>
              <a:endParaRPr lang="zh-TW" altLang="en-US" dirty="0"/>
            </a:p>
          </p:txBody>
        </p:sp>
        <p:cxnSp>
          <p:nvCxnSpPr>
            <p:cNvPr id="118" name="直線單箭頭接點 117">
              <a:extLst>
                <a:ext uri="{FF2B5EF4-FFF2-40B4-BE49-F238E27FC236}">
                  <a16:creationId xmlns:a16="http://schemas.microsoft.com/office/drawing/2014/main" id="{40D0B06B-B972-40EC-8011-5F2E9068B3DF}"/>
                </a:ext>
              </a:extLst>
            </p:cNvPr>
            <p:cNvCxnSpPr>
              <a:cxnSpLocks/>
            </p:cNvCxnSpPr>
            <p:nvPr/>
          </p:nvCxnSpPr>
          <p:spPr>
            <a:xfrm>
              <a:off x="11569227" y="11276"/>
              <a:ext cx="3600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E9AD4851-5982-49E7-B123-39116AC70F91}"/>
              </a:ext>
            </a:extLst>
          </p:cNvPr>
          <p:cNvSpPr/>
          <p:nvPr/>
        </p:nvSpPr>
        <p:spPr>
          <a:xfrm>
            <a:off x="4001972" y="3950182"/>
            <a:ext cx="1140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摩擦力 </a:t>
            </a:r>
            <a:r>
              <a:rPr lang="en-US" altLang="zh-TW" dirty="0" err="1"/>
              <a:t>F</a:t>
            </a:r>
            <a:r>
              <a:rPr lang="en-US" altLang="zh-TW" baseline="-25000" dirty="0" err="1"/>
              <a:t>fr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324507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F247CB-B75B-46B2-8031-02E67FA39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31189"/>
            <a:ext cx="7543800" cy="756024"/>
          </a:xfrm>
        </p:spPr>
        <p:txBody>
          <a:bodyPr anchor="t"/>
          <a:lstStyle/>
          <a:p>
            <a:pPr algn="ctr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Excel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數據分析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---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摩擦力 </a:t>
            </a:r>
            <a:r>
              <a:rPr lang="en-US" altLang="zh-TW" dirty="0" err="1"/>
              <a:t>F</a:t>
            </a:r>
            <a:r>
              <a:rPr lang="en-US" altLang="zh-TW" baseline="-25000" dirty="0" err="1"/>
              <a:t>fr</a:t>
            </a:r>
            <a:endParaRPr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6C8A2FA-D380-4113-9BCE-A87441B3A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766" y="2066136"/>
            <a:ext cx="5717648" cy="42594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D92CDD3-A452-4B2B-9FDA-418140937164}"/>
              </a:ext>
            </a:extLst>
          </p:cNvPr>
          <p:cNvSpPr/>
          <p:nvPr/>
        </p:nvSpPr>
        <p:spPr>
          <a:xfrm>
            <a:off x="631698" y="1058741"/>
            <a:ext cx="8064000" cy="9720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linearly decay with time: decrease 4</a:t>
            </a:r>
            <a:r>
              <a:rPr lang="en-US" altLang="zh-TW" sz="2800" dirty="0">
                <a:solidFill>
                  <a:srgbClr val="0000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altLang="zh-TW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one period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Amplitude decrease 4</a:t>
            </a:r>
            <a:r>
              <a:rPr lang="en-US" altLang="zh-TW" sz="2800" dirty="0">
                <a:solidFill>
                  <a:srgbClr val="0000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altLang="zh-TW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one period and </a:t>
            </a:r>
            <a:r>
              <a:rPr lang="en-US" altLang="zh-TW" sz="2800" dirty="0">
                <a:solidFill>
                  <a:srgbClr val="0000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D = </a:t>
            </a:r>
            <a:r>
              <a:rPr lang="en-US" altLang="zh-TW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TW" sz="2800" baseline="-25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</a:t>
            </a:r>
            <a:r>
              <a:rPr lang="en-US" altLang="zh-TW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/k</a:t>
            </a:r>
            <a:endParaRPr lang="zh-TW" altLang="en-US" sz="2800" dirty="0">
              <a:solidFill>
                <a:srgbClr val="0000FF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13366FD-F40D-431A-8C11-5F33BC19753D}"/>
              </a:ext>
            </a:extLst>
          </p:cNvPr>
          <p:cNvSpPr/>
          <p:nvPr/>
        </p:nvSpPr>
        <p:spPr>
          <a:xfrm>
            <a:off x="5655437" y="2507245"/>
            <a:ext cx="2897403" cy="50597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 sz="1600" b="0" i="0" u="none" strike="noStrike" kern="120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l-GR" altLang="zh-TW" sz="2400" dirty="0"/>
              <a:t>Δ</a:t>
            </a:r>
            <a:r>
              <a:rPr lang="en-US" altLang="zh-TW" sz="2400" baseline="-25000" dirty="0" err="1"/>
              <a:t>ave</a:t>
            </a:r>
            <a:r>
              <a:rPr lang="en-US" altLang="zh-TW" sz="2400" dirty="0"/>
              <a:t>  = 0.05486 cm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DBE1637-6D54-495B-A927-F08519221CC8}"/>
              </a:ext>
            </a:extLst>
          </p:cNvPr>
          <p:cNvSpPr/>
          <p:nvPr/>
        </p:nvSpPr>
        <p:spPr>
          <a:xfrm>
            <a:off x="5655437" y="3063477"/>
            <a:ext cx="3367797" cy="13923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 sz="1600" b="0" i="0" u="none" strike="noStrike" kern="120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sz="2400" dirty="0" err="1">
                <a:solidFill>
                  <a:srgbClr val="FF0000"/>
                </a:solidFill>
              </a:rPr>
              <a:t>F</a:t>
            </a:r>
            <a:r>
              <a:rPr lang="en-US" altLang="zh-TW" sz="2400" baseline="-25000" dirty="0" err="1">
                <a:solidFill>
                  <a:srgbClr val="FF0000"/>
                </a:solidFill>
              </a:rPr>
              <a:t>fr</a:t>
            </a:r>
            <a:r>
              <a:rPr lang="en-US" altLang="zh-TW" sz="2400" baseline="-25000" dirty="0">
                <a:solidFill>
                  <a:srgbClr val="FF0000"/>
                </a:solidFill>
              </a:rPr>
              <a:t> </a:t>
            </a:r>
            <a:r>
              <a:rPr lang="en-US" altLang="zh-TW" sz="2400" dirty="0"/>
              <a:t>=</a:t>
            </a:r>
            <a:r>
              <a:rPr lang="el-GR" altLang="zh-TW" sz="2400" dirty="0"/>
              <a:t> Δ</a:t>
            </a:r>
            <a:r>
              <a:rPr lang="en-US" altLang="zh-TW" sz="2400" baseline="-25000" dirty="0" err="1"/>
              <a:t>ave</a:t>
            </a:r>
            <a:r>
              <a:rPr lang="en-US" altLang="zh-TW" sz="2400" dirty="0"/>
              <a:t> </a:t>
            </a:r>
            <a:r>
              <a:rPr lang="zh-TW" altLang="en-US" sz="2400" dirty="0"/>
              <a:t>*</a:t>
            </a:r>
            <a:r>
              <a:rPr lang="en-US" altLang="zh-TW" sz="2400" dirty="0"/>
              <a:t>k</a:t>
            </a:r>
          </a:p>
          <a:p>
            <a:pPr marL="363538">
              <a:lnSpc>
                <a:spcPct val="120000"/>
              </a:lnSpc>
              <a:defRPr sz="1600" b="0" i="0" u="none" strike="noStrike" kern="120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sz="2400" dirty="0"/>
              <a:t>= 0.0005486 * </a:t>
            </a:r>
            <a:r>
              <a:rPr lang="en-US" altLang="zh-TW" sz="2400" dirty="0">
                <a:latin typeface="PingFang SC"/>
              </a:rPr>
              <a:t>8.983</a:t>
            </a:r>
          </a:p>
          <a:p>
            <a:pPr marL="363538">
              <a:lnSpc>
                <a:spcPct val="120000"/>
              </a:lnSpc>
              <a:defRPr sz="1600" b="0" i="0" u="none" strike="noStrike" kern="120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sz="2400" dirty="0">
                <a:solidFill>
                  <a:srgbClr val="FF0000"/>
                </a:solidFill>
                <a:latin typeface="PingFang SC"/>
              </a:rPr>
              <a:t>= 0.004928 </a:t>
            </a:r>
            <a:r>
              <a:rPr lang="en-US" altLang="zh-TW" sz="2400" dirty="0" err="1">
                <a:solidFill>
                  <a:srgbClr val="FF0000"/>
                </a:solidFill>
                <a:latin typeface="PingFang SC"/>
              </a:rPr>
              <a:t>Nt</a:t>
            </a:r>
            <a:endParaRPr lang="en-US" altLang="zh-TW" sz="2400" dirty="0"/>
          </a:p>
        </p:txBody>
      </p:sp>
    </p:spTree>
    <p:extLst>
      <p:ext uri="{BB962C8B-B14F-4D97-AF65-F5344CB8AC3E}">
        <p14:creationId xmlns:p14="http://schemas.microsoft.com/office/powerpoint/2010/main" val="24889250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4B677A-86EE-4863-B682-2B19A332D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68" y="249156"/>
            <a:ext cx="8741664" cy="732424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altLang="zh-TW" b="1" dirty="0"/>
              <a:t>9. Print, save or copy/paste images for reports</a:t>
            </a:r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ABB4933-3B80-4B79-8BF1-9340D03C5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04" y="1473495"/>
            <a:ext cx="5822076" cy="421481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6B70E0C-8B31-42EE-AEA9-E8D196BD3451}"/>
              </a:ext>
            </a:extLst>
          </p:cNvPr>
          <p:cNvSpPr/>
          <p:nvPr/>
        </p:nvSpPr>
        <p:spPr>
          <a:xfrm>
            <a:off x="3654230" y="4996642"/>
            <a:ext cx="1946470" cy="32708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3F105748-C129-445E-8F23-63FC981AD7E0}"/>
              </a:ext>
            </a:extLst>
          </p:cNvPr>
          <p:cNvSpPr/>
          <p:nvPr/>
        </p:nvSpPr>
        <p:spPr>
          <a:xfrm>
            <a:off x="1522772" y="3853944"/>
            <a:ext cx="2112512" cy="5788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Right-Click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E5B544B6-E6B0-40BA-8164-61078D375553}"/>
              </a:ext>
            </a:extLst>
          </p:cNvPr>
          <p:cNvSpPr/>
          <p:nvPr/>
        </p:nvSpPr>
        <p:spPr>
          <a:xfrm>
            <a:off x="3476409" y="5395423"/>
            <a:ext cx="1837688" cy="5788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2800" b="1" spc="-38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/>
              </a:rPr>
              <a:t>Copy image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D3ECF3F-B87B-4B96-A6DD-E100C9B84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700" y="4179127"/>
            <a:ext cx="3543300" cy="2390775"/>
          </a:xfrm>
          <a:prstGeom prst="rect">
            <a:avLst/>
          </a:prstGeom>
        </p:spPr>
      </p:pic>
      <p:sp>
        <p:nvSpPr>
          <p:cNvPr id="8" name="箭號: 向右 7">
            <a:extLst>
              <a:ext uri="{FF2B5EF4-FFF2-40B4-BE49-F238E27FC236}">
                <a16:creationId xmlns:a16="http://schemas.microsoft.com/office/drawing/2014/main" id="{FDB607BB-2FF4-48E9-8CEE-53F7CE687442}"/>
              </a:ext>
            </a:extLst>
          </p:cNvPr>
          <p:cNvSpPr/>
          <p:nvPr/>
        </p:nvSpPr>
        <p:spPr>
          <a:xfrm>
            <a:off x="5356696" y="5323727"/>
            <a:ext cx="561295" cy="4637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08594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1312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70B6FB-65F3-492B-93AB-9E0E94F62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Tracker---</a:t>
            </a:r>
            <a:r>
              <a:rPr lang="zh-TW" altLang="en-US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數據處理</a:t>
            </a:r>
            <a:r>
              <a:rPr lang="en-US" altLang="zh-TW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-use</a:t>
            </a:r>
            <a:r>
              <a:rPr lang="zh-TW" altLang="en-US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EXCEL</a:t>
            </a:r>
            <a:endParaRPr lang="zh-TW" altLang="en-US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C7AA3BD-5338-4079-B357-8CE8893D1C1D}"/>
              </a:ext>
            </a:extLst>
          </p:cNvPr>
          <p:cNvSpPr txBox="1"/>
          <p:nvPr/>
        </p:nvSpPr>
        <p:spPr>
          <a:xfrm>
            <a:off x="1660781" y="1825587"/>
            <a:ext cx="6303530" cy="139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Tx/>
              <a:buAutoNum type="arabicPeriod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表格欄標題處</a:t>
            </a:r>
            <a:r>
              <a:rPr lang="en-US" altLang="zh-TW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Dubble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Click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選取單欄，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Ctrl-Click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加選其他欄位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按右鍵選取複製欄位或直接複製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(Ctrl-C)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，開啟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Excel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貼上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(Ctrl-V)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CA478A5C-49A6-4969-BE26-EDA3193B22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48"/>
          <a:stretch/>
        </p:blipFill>
        <p:spPr>
          <a:xfrm>
            <a:off x="1202025" y="2880532"/>
            <a:ext cx="1798490" cy="310499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012245F-9971-4C46-9559-9F6FD28B7E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138" t="31442" b="709"/>
          <a:stretch/>
        </p:blipFill>
        <p:spPr>
          <a:xfrm>
            <a:off x="3098890" y="2888964"/>
            <a:ext cx="1798490" cy="3104991"/>
          </a:xfrm>
          <a:prstGeom prst="rect">
            <a:avLst/>
          </a:prstGeom>
        </p:spPr>
      </p:pic>
      <p:sp>
        <p:nvSpPr>
          <p:cNvPr id="18" name="箭號: 向下 9">
            <a:extLst>
              <a:ext uri="{FF2B5EF4-FFF2-40B4-BE49-F238E27FC236}">
                <a16:creationId xmlns:a16="http://schemas.microsoft.com/office/drawing/2014/main" id="{577B8E62-A159-4142-BC51-A1F9B36B8B8A}"/>
              </a:ext>
            </a:extLst>
          </p:cNvPr>
          <p:cNvSpPr>
            <a:spLocks noChangeAspect="1"/>
          </p:cNvSpPr>
          <p:nvPr/>
        </p:nvSpPr>
        <p:spPr>
          <a:xfrm rot="19667073" flipV="1">
            <a:off x="1907691" y="3022429"/>
            <a:ext cx="162000" cy="249020"/>
          </a:xfrm>
          <a:custGeom>
            <a:avLst/>
            <a:gdLst>
              <a:gd name="connsiteX0" fmla="*/ 0 w 234200"/>
              <a:gd name="connsiteY0" fmla="*/ 73337 h 360000"/>
              <a:gd name="connsiteX1" fmla="*/ 83290 w 234200"/>
              <a:gd name="connsiteY1" fmla="*/ 73337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0910 w 234200"/>
              <a:gd name="connsiteY4" fmla="*/ 73337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7363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0910 w 234200"/>
              <a:gd name="connsiteY4" fmla="*/ 73337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7363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61092 w 234200"/>
              <a:gd name="connsiteY4" fmla="*/ 101848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7363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4982 w 234200"/>
              <a:gd name="connsiteY4" fmla="*/ 101848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7363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4982 w 234200"/>
              <a:gd name="connsiteY4" fmla="*/ 97775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3290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4982 w 234200"/>
              <a:gd name="connsiteY4" fmla="*/ 97775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3290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4982 w 234200"/>
              <a:gd name="connsiteY4" fmla="*/ 99811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200" h="360000">
                <a:moveTo>
                  <a:pt x="0" y="73337"/>
                </a:moveTo>
                <a:lnTo>
                  <a:pt x="83290" y="99812"/>
                </a:lnTo>
                <a:lnTo>
                  <a:pt x="83290" y="0"/>
                </a:lnTo>
                <a:lnTo>
                  <a:pt x="150910" y="0"/>
                </a:lnTo>
                <a:lnTo>
                  <a:pt x="154982" y="99811"/>
                </a:lnTo>
                <a:lnTo>
                  <a:pt x="234200" y="73337"/>
                </a:lnTo>
                <a:lnTo>
                  <a:pt x="117100" y="360000"/>
                </a:lnTo>
                <a:lnTo>
                  <a:pt x="0" y="73337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2F9BCE05-B917-42F4-8DAC-2C8ADB6AAEE1}"/>
              </a:ext>
            </a:extLst>
          </p:cNvPr>
          <p:cNvSpPr/>
          <p:nvPr/>
        </p:nvSpPr>
        <p:spPr>
          <a:xfrm>
            <a:off x="1385065" y="3366273"/>
            <a:ext cx="1454595" cy="3320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135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lang="en-US" altLang="zh-TW" sz="135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Dubble</a:t>
            </a:r>
            <a:r>
              <a:rPr lang="en-US" altLang="zh-TW" sz="13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Click</a:t>
            </a:r>
            <a:endParaRPr lang="zh-TW" alt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箭號: 向下 9">
            <a:extLst>
              <a:ext uri="{FF2B5EF4-FFF2-40B4-BE49-F238E27FC236}">
                <a16:creationId xmlns:a16="http://schemas.microsoft.com/office/drawing/2014/main" id="{4C4A398E-CDA9-406B-AFE2-5D06AE471CD7}"/>
              </a:ext>
            </a:extLst>
          </p:cNvPr>
          <p:cNvSpPr>
            <a:spLocks noChangeAspect="1"/>
          </p:cNvSpPr>
          <p:nvPr/>
        </p:nvSpPr>
        <p:spPr>
          <a:xfrm rot="19667073" flipV="1">
            <a:off x="4264810" y="3022429"/>
            <a:ext cx="162000" cy="249020"/>
          </a:xfrm>
          <a:custGeom>
            <a:avLst/>
            <a:gdLst>
              <a:gd name="connsiteX0" fmla="*/ 0 w 234200"/>
              <a:gd name="connsiteY0" fmla="*/ 73337 h 360000"/>
              <a:gd name="connsiteX1" fmla="*/ 83290 w 234200"/>
              <a:gd name="connsiteY1" fmla="*/ 73337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0910 w 234200"/>
              <a:gd name="connsiteY4" fmla="*/ 73337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7363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0910 w 234200"/>
              <a:gd name="connsiteY4" fmla="*/ 73337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7363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61092 w 234200"/>
              <a:gd name="connsiteY4" fmla="*/ 101848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7363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4982 w 234200"/>
              <a:gd name="connsiteY4" fmla="*/ 101848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7363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4982 w 234200"/>
              <a:gd name="connsiteY4" fmla="*/ 97775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3290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4982 w 234200"/>
              <a:gd name="connsiteY4" fmla="*/ 97775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3290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4982 w 234200"/>
              <a:gd name="connsiteY4" fmla="*/ 99811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200" h="360000">
                <a:moveTo>
                  <a:pt x="0" y="73337"/>
                </a:moveTo>
                <a:lnTo>
                  <a:pt x="83290" y="99812"/>
                </a:lnTo>
                <a:lnTo>
                  <a:pt x="83290" y="0"/>
                </a:lnTo>
                <a:lnTo>
                  <a:pt x="150910" y="0"/>
                </a:lnTo>
                <a:lnTo>
                  <a:pt x="154982" y="99811"/>
                </a:lnTo>
                <a:lnTo>
                  <a:pt x="234200" y="73337"/>
                </a:lnTo>
                <a:lnTo>
                  <a:pt x="117100" y="360000"/>
                </a:lnTo>
                <a:lnTo>
                  <a:pt x="0" y="73337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v</a:t>
            </a:r>
            <a:endParaRPr lang="zh-TW" alt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0C021AD8-7A80-468F-983D-783A24A4E3CB}"/>
              </a:ext>
            </a:extLst>
          </p:cNvPr>
          <p:cNvSpPr/>
          <p:nvPr/>
        </p:nvSpPr>
        <p:spPr>
          <a:xfrm>
            <a:off x="3856629" y="3364439"/>
            <a:ext cx="983439" cy="3320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13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Ctrl-Click</a:t>
            </a:r>
            <a:endParaRPr lang="zh-TW" alt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箭號: 向下 9">
            <a:extLst>
              <a:ext uri="{FF2B5EF4-FFF2-40B4-BE49-F238E27FC236}">
                <a16:creationId xmlns:a16="http://schemas.microsoft.com/office/drawing/2014/main" id="{5E5F28DD-014E-4C57-AD53-5A93C7B7272A}"/>
              </a:ext>
            </a:extLst>
          </p:cNvPr>
          <p:cNvSpPr>
            <a:spLocks noChangeAspect="1"/>
          </p:cNvSpPr>
          <p:nvPr/>
        </p:nvSpPr>
        <p:spPr>
          <a:xfrm rot="19667073" flipV="1">
            <a:off x="4681472" y="3022600"/>
            <a:ext cx="162000" cy="249020"/>
          </a:xfrm>
          <a:custGeom>
            <a:avLst/>
            <a:gdLst>
              <a:gd name="connsiteX0" fmla="*/ 0 w 234200"/>
              <a:gd name="connsiteY0" fmla="*/ 73337 h 360000"/>
              <a:gd name="connsiteX1" fmla="*/ 83290 w 234200"/>
              <a:gd name="connsiteY1" fmla="*/ 73337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0910 w 234200"/>
              <a:gd name="connsiteY4" fmla="*/ 73337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7363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0910 w 234200"/>
              <a:gd name="connsiteY4" fmla="*/ 73337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7363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61092 w 234200"/>
              <a:gd name="connsiteY4" fmla="*/ 101848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7363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4982 w 234200"/>
              <a:gd name="connsiteY4" fmla="*/ 101848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7363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4982 w 234200"/>
              <a:gd name="connsiteY4" fmla="*/ 97775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3290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4982 w 234200"/>
              <a:gd name="connsiteY4" fmla="*/ 97775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3290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4982 w 234200"/>
              <a:gd name="connsiteY4" fmla="*/ 99811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200" h="360000">
                <a:moveTo>
                  <a:pt x="0" y="73337"/>
                </a:moveTo>
                <a:lnTo>
                  <a:pt x="83290" y="99812"/>
                </a:lnTo>
                <a:lnTo>
                  <a:pt x="83290" y="0"/>
                </a:lnTo>
                <a:lnTo>
                  <a:pt x="150910" y="0"/>
                </a:lnTo>
                <a:lnTo>
                  <a:pt x="154982" y="99811"/>
                </a:lnTo>
                <a:lnTo>
                  <a:pt x="234200" y="73337"/>
                </a:lnTo>
                <a:lnTo>
                  <a:pt x="117100" y="360000"/>
                </a:lnTo>
                <a:lnTo>
                  <a:pt x="0" y="73337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14EF3667-244F-4321-BD4E-EAD179525B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337"/>
          <a:stretch/>
        </p:blipFill>
        <p:spPr>
          <a:xfrm>
            <a:off x="4270323" y="3824617"/>
            <a:ext cx="1764802" cy="3036888"/>
          </a:xfrm>
          <a:prstGeom prst="rect">
            <a:avLst/>
          </a:prstGeom>
        </p:spPr>
      </p:pic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4E2B0455-E15C-41D5-B2F0-B0DC154270CA}"/>
              </a:ext>
            </a:extLst>
          </p:cNvPr>
          <p:cNvSpPr/>
          <p:nvPr/>
        </p:nvSpPr>
        <p:spPr>
          <a:xfrm>
            <a:off x="4154198" y="3941872"/>
            <a:ext cx="747925" cy="3320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135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sz="13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右鍵</a:t>
            </a:r>
            <a:endParaRPr lang="zh-TW" alt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箭號: 向下 9">
            <a:extLst>
              <a:ext uri="{FF2B5EF4-FFF2-40B4-BE49-F238E27FC236}">
                <a16:creationId xmlns:a16="http://schemas.microsoft.com/office/drawing/2014/main" id="{997608EA-B59A-4411-89B2-55C141ADBB06}"/>
              </a:ext>
            </a:extLst>
          </p:cNvPr>
          <p:cNvSpPr>
            <a:spLocks noChangeAspect="1"/>
          </p:cNvSpPr>
          <p:nvPr/>
        </p:nvSpPr>
        <p:spPr>
          <a:xfrm rot="19667073" flipV="1">
            <a:off x="-327558" y="2824066"/>
            <a:ext cx="162000" cy="249020"/>
          </a:xfrm>
          <a:custGeom>
            <a:avLst/>
            <a:gdLst>
              <a:gd name="connsiteX0" fmla="*/ 0 w 234200"/>
              <a:gd name="connsiteY0" fmla="*/ 73337 h 360000"/>
              <a:gd name="connsiteX1" fmla="*/ 83290 w 234200"/>
              <a:gd name="connsiteY1" fmla="*/ 73337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0910 w 234200"/>
              <a:gd name="connsiteY4" fmla="*/ 73337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7363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0910 w 234200"/>
              <a:gd name="connsiteY4" fmla="*/ 73337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7363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61092 w 234200"/>
              <a:gd name="connsiteY4" fmla="*/ 101848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7363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4982 w 234200"/>
              <a:gd name="connsiteY4" fmla="*/ 101848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7363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4982 w 234200"/>
              <a:gd name="connsiteY4" fmla="*/ 97775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3290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4982 w 234200"/>
              <a:gd name="connsiteY4" fmla="*/ 97775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3290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4982 w 234200"/>
              <a:gd name="connsiteY4" fmla="*/ 99811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200" h="360000">
                <a:moveTo>
                  <a:pt x="0" y="73337"/>
                </a:moveTo>
                <a:lnTo>
                  <a:pt x="83290" y="99812"/>
                </a:lnTo>
                <a:lnTo>
                  <a:pt x="83290" y="0"/>
                </a:lnTo>
                <a:lnTo>
                  <a:pt x="150910" y="0"/>
                </a:lnTo>
                <a:lnTo>
                  <a:pt x="154982" y="99811"/>
                </a:lnTo>
                <a:lnTo>
                  <a:pt x="234200" y="73337"/>
                </a:lnTo>
                <a:lnTo>
                  <a:pt x="117100" y="360000"/>
                </a:lnTo>
                <a:lnTo>
                  <a:pt x="0" y="73337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F6327EEA-EB6E-43ED-AD79-935A4C353235}"/>
              </a:ext>
            </a:extLst>
          </p:cNvPr>
          <p:cNvSpPr/>
          <p:nvPr/>
        </p:nvSpPr>
        <p:spPr>
          <a:xfrm>
            <a:off x="4938506" y="3945871"/>
            <a:ext cx="984917" cy="3320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39F95133-DE34-4F62-804C-3CE7CD5AB5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r="42021" b="11187"/>
          <a:stretch/>
        </p:blipFill>
        <p:spPr>
          <a:xfrm>
            <a:off x="6146734" y="2878995"/>
            <a:ext cx="1764802" cy="3106529"/>
          </a:xfrm>
          <a:prstGeom prst="rect">
            <a:avLst/>
          </a:prstGeom>
        </p:spPr>
      </p:pic>
      <p:sp>
        <p:nvSpPr>
          <p:cNvPr id="24" name="箭號: 向下 9">
            <a:extLst>
              <a:ext uri="{FF2B5EF4-FFF2-40B4-BE49-F238E27FC236}">
                <a16:creationId xmlns:a16="http://schemas.microsoft.com/office/drawing/2014/main" id="{5CB3D3CD-4FD1-42CA-8550-D9583A99B185}"/>
              </a:ext>
            </a:extLst>
          </p:cNvPr>
          <p:cNvSpPr>
            <a:spLocks noChangeAspect="1"/>
          </p:cNvSpPr>
          <p:nvPr/>
        </p:nvSpPr>
        <p:spPr>
          <a:xfrm rot="19667073" flipV="1">
            <a:off x="5548085" y="4072334"/>
            <a:ext cx="162000" cy="249020"/>
          </a:xfrm>
          <a:custGeom>
            <a:avLst/>
            <a:gdLst>
              <a:gd name="connsiteX0" fmla="*/ 0 w 234200"/>
              <a:gd name="connsiteY0" fmla="*/ 73337 h 360000"/>
              <a:gd name="connsiteX1" fmla="*/ 83290 w 234200"/>
              <a:gd name="connsiteY1" fmla="*/ 73337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0910 w 234200"/>
              <a:gd name="connsiteY4" fmla="*/ 73337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7363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0910 w 234200"/>
              <a:gd name="connsiteY4" fmla="*/ 73337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7363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61092 w 234200"/>
              <a:gd name="connsiteY4" fmla="*/ 101848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7363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4982 w 234200"/>
              <a:gd name="connsiteY4" fmla="*/ 101848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7363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4982 w 234200"/>
              <a:gd name="connsiteY4" fmla="*/ 97775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3290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4982 w 234200"/>
              <a:gd name="connsiteY4" fmla="*/ 97775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3290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4982 w 234200"/>
              <a:gd name="connsiteY4" fmla="*/ 99811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200" h="360000">
                <a:moveTo>
                  <a:pt x="0" y="73337"/>
                </a:moveTo>
                <a:lnTo>
                  <a:pt x="83290" y="99812"/>
                </a:lnTo>
                <a:lnTo>
                  <a:pt x="83290" y="0"/>
                </a:lnTo>
                <a:lnTo>
                  <a:pt x="150910" y="0"/>
                </a:lnTo>
                <a:lnTo>
                  <a:pt x="154982" y="99811"/>
                </a:lnTo>
                <a:lnTo>
                  <a:pt x="234200" y="73337"/>
                </a:lnTo>
                <a:lnTo>
                  <a:pt x="117100" y="360000"/>
                </a:lnTo>
                <a:lnTo>
                  <a:pt x="0" y="73337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15582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70B6FB-65F3-492B-93AB-9E0E94F62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Tracker---</a:t>
            </a:r>
            <a:r>
              <a:rPr lang="zh-TW" altLang="en-US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數據處理</a:t>
            </a:r>
            <a:r>
              <a:rPr lang="en-US" altLang="zh-TW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-use</a:t>
            </a:r>
            <a:r>
              <a:rPr lang="zh-TW" altLang="en-US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EXCEL_</a:t>
            </a:r>
            <a:r>
              <a:rPr lang="zh-TW" altLang="en-US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法</a:t>
            </a:r>
            <a:r>
              <a:rPr lang="en-US" altLang="zh-TW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TW" altLang="en-US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C7AA3BD-5338-4079-B357-8CE8893D1C1D}"/>
              </a:ext>
            </a:extLst>
          </p:cNvPr>
          <p:cNvSpPr txBox="1"/>
          <p:nvPr/>
        </p:nvSpPr>
        <p:spPr>
          <a:xfrm>
            <a:off x="904731" y="1380679"/>
            <a:ext cx="6303530" cy="7269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Tx/>
              <a:buAutoNum type="arabicPeriod"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Tracker: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輸出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資料檔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Excel: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資料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從文字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CSV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匯入資料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箭號: 向下 9">
            <a:extLst>
              <a:ext uri="{FF2B5EF4-FFF2-40B4-BE49-F238E27FC236}">
                <a16:creationId xmlns:a16="http://schemas.microsoft.com/office/drawing/2014/main" id="{997608EA-B59A-4411-89B2-55C141ADBB06}"/>
              </a:ext>
            </a:extLst>
          </p:cNvPr>
          <p:cNvSpPr>
            <a:spLocks noChangeAspect="1"/>
          </p:cNvSpPr>
          <p:nvPr/>
        </p:nvSpPr>
        <p:spPr>
          <a:xfrm rot="19667073" flipV="1">
            <a:off x="9301787" y="4279249"/>
            <a:ext cx="162000" cy="249020"/>
          </a:xfrm>
          <a:custGeom>
            <a:avLst/>
            <a:gdLst>
              <a:gd name="connsiteX0" fmla="*/ 0 w 234200"/>
              <a:gd name="connsiteY0" fmla="*/ 73337 h 360000"/>
              <a:gd name="connsiteX1" fmla="*/ 83290 w 234200"/>
              <a:gd name="connsiteY1" fmla="*/ 73337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0910 w 234200"/>
              <a:gd name="connsiteY4" fmla="*/ 73337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7363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0910 w 234200"/>
              <a:gd name="connsiteY4" fmla="*/ 73337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7363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61092 w 234200"/>
              <a:gd name="connsiteY4" fmla="*/ 101848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7363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4982 w 234200"/>
              <a:gd name="connsiteY4" fmla="*/ 101848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7363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4982 w 234200"/>
              <a:gd name="connsiteY4" fmla="*/ 97775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3290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4982 w 234200"/>
              <a:gd name="connsiteY4" fmla="*/ 97775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  <a:gd name="connsiteX0" fmla="*/ 0 w 234200"/>
              <a:gd name="connsiteY0" fmla="*/ 73337 h 360000"/>
              <a:gd name="connsiteX1" fmla="*/ 83290 w 234200"/>
              <a:gd name="connsiteY1" fmla="*/ 99812 h 360000"/>
              <a:gd name="connsiteX2" fmla="*/ 83290 w 234200"/>
              <a:gd name="connsiteY2" fmla="*/ 0 h 360000"/>
              <a:gd name="connsiteX3" fmla="*/ 150910 w 234200"/>
              <a:gd name="connsiteY3" fmla="*/ 0 h 360000"/>
              <a:gd name="connsiteX4" fmla="*/ 154982 w 234200"/>
              <a:gd name="connsiteY4" fmla="*/ 99811 h 360000"/>
              <a:gd name="connsiteX5" fmla="*/ 234200 w 234200"/>
              <a:gd name="connsiteY5" fmla="*/ 73337 h 360000"/>
              <a:gd name="connsiteX6" fmla="*/ 117100 w 234200"/>
              <a:gd name="connsiteY6" fmla="*/ 360000 h 360000"/>
              <a:gd name="connsiteX7" fmla="*/ 0 w 234200"/>
              <a:gd name="connsiteY7" fmla="*/ 73337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200" h="360000">
                <a:moveTo>
                  <a:pt x="0" y="73337"/>
                </a:moveTo>
                <a:lnTo>
                  <a:pt x="83290" y="99812"/>
                </a:lnTo>
                <a:lnTo>
                  <a:pt x="83290" y="0"/>
                </a:lnTo>
                <a:lnTo>
                  <a:pt x="150910" y="0"/>
                </a:lnTo>
                <a:lnTo>
                  <a:pt x="154982" y="99811"/>
                </a:lnTo>
                <a:lnTo>
                  <a:pt x="234200" y="73337"/>
                </a:lnTo>
                <a:lnTo>
                  <a:pt x="117100" y="360000"/>
                </a:lnTo>
                <a:lnTo>
                  <a:pt x="0" y="73337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D77254E-1A43-4B61-9720-87CC01250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07" y="2609339"/>
            <a:ext cx="1853215" cy="2447925"/>
          </a:xfrm>
          <a:prstGeom prst="rect">
            <a:avLst/>
          </a:prstGeom>
        </p:spPr>
      </p:pic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F0008F0E-D779-44A9-82BF-FB50E283EB9B}"/>
              </a:ext>
            </a:extLst>
          </p:cNvPr>
          <p:cNvSpPr/>
          <p:nvPr/>
        </p:nvSpPr>
        <p:spPr>
          <a:xfrm>
            <a:off x="796555" y="4663170"/>
            <a:ext cx="834770" cy="22273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350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endParaRPr lang="zh-TW" altLang="en-US" sz="1350" b="1" dirty="0">
              <a:solidFill>
                <a:srgbClr val="FF0000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E5D7D0D-DB46-4AC6-9B3B-2D9BB2F79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421" y="2609338"/>
            <a:ext cx="1713261" cy="1489340"/>
          </a:xfrm>
          <a:prstGeom prst="rect">
            <a:avLst/>
          </a:prstGeom>
        </p:spPr>
      </p:pic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410947AF-B5C8-49AC-99D7-B730406E600A}"/>
              </a:ext>
            </a:extLst>
          </p:cNvPr>
          <p:cNvSpPr/>
          <p:nvPr/>
        </p:nvSpPr>
        <p:spPr>
          <a:xfrm>
            <a:off x="2873368" y="2965176"/>
            <a:ext cx="782391" cy="82787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sz="1350" b="1" dirty="0">
              <a:solidFill>
                <a:srgbClr val="FF0000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34639E98-5B59-4D14-BFAC-13C9571AEB1B}"/>
              </a:ext>
            </a:extLst>
          </p:cNvPr>
          <p:cNvSpPr/>
          <p:nvPr/>
        </p:nvSpPr>
        <p:spPr>
          <a:xfrm>
            <a:off x="2202123" y="3760061"/>
            <a:ext cx="782392" cy="3386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sz="1350" b="1" dirty="0">
              <a:solidFill>
                <a:srgbClr val="FF0000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CD7EAE7B-5A29-47D6-9DC3-47949C8A8C82}"/>
              </a:ext>
            </a:extLst>
          </p:cNvPr>
          <p:cNvGrpSpPr/>
          <p:nvPr/>
        </p:nvGrpSpPr>
        <p:grpSpPr>
          <a:xfrm>
            <a:off x="2056900" y="4166023"/>
            <a:ext cx="1641463" cy="1809770"/>
            <a:chOff x="2798209" y="4340313"/>
            <a:chExt cx="1917370" cy="2206232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B0812059-1287-4B26-A20C-DB4173858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98209" y="4340313"/>
              <a:ext cx="1917370" cy="2206232"/>
            </a:xfrm>
            <a:prstGeom prst="rect">
              <a:avLst/>
            </a:prstGeom>
          </p:spPr>
        </p:pic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EC070E5C-E6CE-46C1-817E-DC943AF7255B}"/>
                </a:ext>
              </a:extLst>
            </p:cNvPr>
            <p:cNvSpPr/>
            <p:nvPr/>
          </p:nvSpPr>
          <p:spPr>
            <a:xfrm>
              <a:off x="2841346" y="5803860"/>
              <a:ext cx="1831097" cy="254327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TW" altLang="en-US" sz="1350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矩形: 圓角 27">
              <a:extLst>
                <a:ext uri="{FF2B5EF4-FFF2-40B4-BE49-F238E27FC236}">
                  <a16:creationId xmlns:a16="http://schemas.microsoft.com/office/drawing/2014/main" id="{9AACC02B-6E39-4028-9694-3BCE3F15868F}"/>
                </a:ext>
              </a:extLst>
            </p:cNvPr>
            <p:cNvSpPr/>
            <p:nvPr/>
          </p:nvSpPr>
          <p:spPr>
            <a:xfrm>
              <a:off x="3809558" y="6266179"/>
              <a:ext cx="523365" cy="254327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TW" altLang="en-US" sz="1350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F3637A53-3C13-45F0-9685-96031C8D9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8002" y="4296910"/>
            <a:ext cx="2492089" cy="195729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FCFDFF1C-5D29-4CE9-8F43-21A037C6898F}"/>
              </a:ext>
            </a:extLst>
          </p:cNvPr>
          <p:cNvSpPr/>
          <p:nvPr/>
        </p:nvSpPr>
        <p:spPr>
          <a:xfrm>
            <a:off x="4919994" y="4727116"/>
            <a:ext cx="1373323" cy="1907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sz="1350" b="1" dirty="0">
              <a:solidFill>
                <a:srgbClr val="FF0000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771C8E47-F571-471B-A039-EA7537B6BCA9}"/>
              </a:ext>
            </a:extLst>
          </p:cNvPr>
          <p:cNvSpPr/>
          <p:nvPr/>
        </p:nvSpPr>
        <p:spPr>
          <a:xfrm>
            <a:off x="4137009" y="5432555"/>
            <a:ext cx="2633729" cy="3320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33CC"/>
            </a:solidFill>
          </a:ln>
        </p:spPr>
        <p:txBody>
          <a:bodyPr wrap="square" anchor="ctr">
            <a:spAutoFit/>
          </a:bodyPr>
          <a:lstStyle/>
          <a:p>
            <a:r>
              <a: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可用 </a:t>
            </a:r>
            <a:r>
              <a:rPr lang="en-US" altLang="zh-TW" sz="13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=value()</a:t>
            </a:r>
            <a:r>
              <a: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將文字轉換為數值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BC575414-F92D-4FB2-9632-7F3AB7F541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6496" y="2578473"/>
            <a:ext cx="2492089" cy="188704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5FB125FC-D6DB-43C4-80E2-E14B338F1492}"/>
              </a:ext>
            </a:extLst>
          </p:cNvPr>
          <p:cNvSpPr/>
          <p:nvPr/>
        </p:nvSpPr>
        <p:spPr>
          <a:xfrm>
            <a:off x="4183150" y="2794903"/>
            <a:ext cx="243088" cy="25093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sz="1350" b="1" dirty="0">
              <a:solidFill>
                <a:srgbClr val="FF0000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A0A35973-43DE-4B39-9F63-DD26199DA1A5}"/>
              </a:ext>
            </a:extLst>
          </p:cNvPr>
          <p:cNvSpPr/>
          <p:nvPr/>
        </p:nvSpPr>
        <p:spPr>
          <a:xfrm>
            <a:off x="5965907" y="4259425"/>
            <a:ext cx="536083" cy="1712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sz="1350" b="1" dirty="0">
              <a:solidFill>
                <a:srgbClr val="FF0000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7FBFE15E-9F94-4AB1-B1D1-34E53FBD569B}"/>
              </a:ext>
            </a:extLst>
          </p:cNvPr>
          <p:cNvSpPr/>
          <p:nvPr/>
        </p:nvSpPr>
        <p:spPr>
          <a:xfrm>
            <a:off x="5233674" y="3702964"/>
            <a:ext cx="536083" cy="1712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sz="1350" b="1" dirty="0">
              <a:solidFill>
                <a:srgbClr val="FF0000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B5E325EC-54C1-4B25-9A3A-D04335C9CE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6011" y="2494124"/>
            <a:ext cx="3041497" cy="2849345"/>
          </a:xfrm>
          <a:prstGeom prst="rect">
            <a:avLst/>
          </a:prstGeom>
        </p:spPr>
      </p:pic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7E560150-E265-4B06-87D8-6AF8A0FF2092}"/>
              </a:ext>
            </a:extLst>
          </p:cNvPr>
          <p:cNvSpPr/>
          <p:nvPr/>
        </p:nvSpPr>
        <p:spPr>
          <a:xfrm>
            <a:off x="6770738" y="2920488"/>
            <a:ext cx="783959" cy="17972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350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刪除</a:t>
            </a: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202F7854-EF4E-494B-AC33-9CC9CA10D52C}"/>
              </a:ext>
            </a:extLst>
          </p:cNvPr>
          <p:cNvSpPr/>
          <p:nvPr/>
        </p:nvSpPr>
        <p:spPr>
          <a:xfrm>
            <a:off x="6846011" y="3344625"/>
            <a:ext cx="2039835" cy="3320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13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Excel </a:t>
            </a:r>
            <a:r>
              <a: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開啟時才會是數值</a:t>
            </a:r>
          </a:p>
        </p:txBody>
      </p:sp>
    </p:spTree>
    <p:extLst>
      <p:ext uri="{BB962C8B-B14F-4D97-AF65-F5344CB8AC3E}">
        <p14:creationId xmlns:p14="http://schemas.microsoft.com/office/powerpoint/2010/main" val="1999907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627052-654C-44D5-B443-7449E79E7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10110"/>
            <a:ext cx="7543800" cy="720000"/>
          </a:xfrm>
        </p:spPr>
        <p:txBody>
          <a:bodyPr anchor="ctr"/>
          <a:lstStyle/>
          <a:p>
            <a:pPr algn="ctr"/>
            <a:r>
              <a:rPr lang="en-US" altLang="zh-TW" b="1" dirty="0"/>
              <a:t>Language setting</a:t>
            </a:r>
            <a:endParaRPr lang="zh-TW" altLang="en-US" b="1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D2D3596-2481-437D-B7E5-783D8F3828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131"/>
          <a:stretch/>
        </p:blipFill>
        <p:spPr>
          <a:xfrm>
            <a:off x="457143" y="792127"/>
            <a:ext cx="3970682" cy="66690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EB6B829-86A1-4957-BDEB-2D9C361D96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" b="95549" l="2072" r="98619">
                        <a14:foregroundMark x1="1193" y1="7971" x2="81607" y2="60041"/>
                        <a14:foregroundMark x1="81607" y1="60041" x2="85750" y2="65942"/>
                        <a14:foregroundMark x1="85750" y1="65942" x2="87696" y2="73499"/>
                        <a14:foregroundMark x1="87696" y1="73499" x2="93220" y2="77536"/>
                        <a14:foregroundMark x1="93220" y1="77536" x2="97175" y2="84161"/>
                        <a14:foregroundMark x1="98305" y1="6315" x2="15954" y2="4914"/>
                        <a14:foregroundMark x1="12555" y1="5137" x2="8286" y2="7453"/>
                        <a14:foregroundMark x1="8286" y1="7453" x2="3641" y2="7764"/>
                        <a14:foregroundMark x1="3641" y1="7764" x2="3390" y2="8282"/>
                        <a14:foregroundMark x1="19460" y1="1553" x2="24733" y2="414"/>
                        <a14:foregroundMark x1="24733" y1="414" x2="29190" y2="1760"/>
                        <a14:foregroundMark x1="97803" y1="24638" x2="80038" y2="73706"/>
                        <a14:foregroundMark x1="80038" y1="73706" x2="67859" y2="84161"/>
                        <a14:foregroundMark x1="78531" y1="26294" x2="86252" y2="32195"/>
                        <a14:foregroundMark x1="86252" y1="32195" x2="86755" y2="46377"/>
                        <a14:foregroundMark x1="86755" y1="46377" x2="81607" y2="50621"/>
                        <a14:foregroundMark x1="81607" y1="50621" x2="76773" y2="45238"/>
                        <a14:foregroundMark x1="76773" y1="45238" x2="75957" y2="36957"/>
                        <a14:foregroundMark x1="75957" y1="36957" x2="80477" y2="34783"/>
                        <a14:foregroundMark x1="80477" y1="34783" x2="82109" y2="34990"/>
                        <a14:foregroundMark x1="93723" y1="51863" x2="96045" y2="58696"/>
                        <a14:foregroundMark x1="96045" y1="58696" x2="91149" y2="60352"/>
                        <a14:foregroundMark x1="91149" y1="60352" x2="93283" y2="53416"/>
                        <a14:foregroundMark x1="93283" y1="53416" x2="94727" y2="53002"/>
                        <a14:foregroundMark x1="83051" y1="75673" x2="81168" y2="82919"/>
                        <a14:foregroundMark x1="81168" y1="82919" x2="82800" y2="75673"/>
                        <a14:foregroundMark x1="82800" y1="75673" x2="85311" y2="75052"/>
                        <a14:foregroundMark x1="95731" y1="70911" x2="94099" y2="78157"/>
                        <a14:foregroundMark x1="94099" y1="78157" x2="89203" y2="78778"/>
                        <a14:foregroundMark x1="89203" y1="78778" x2="91023" y2="70600"/>
                        <a14:foregroundMark x1="91023" y1="70600" x2="95857" y2="69669"/>
                        <a14:foregroundMark x1="95857" y1="69669" x2="96234" y2="69772"/>
                        <a14:foregroundMark x1="6152" y1="64286" x2="10986" y2="57557"/>
                        <a14:foregroundMark x1="10986" y1="57557" x2="12680" y2="68323"/>
                        <a14:foregroundMark x1="12680" y1="68323" x2="10169" y2="74741"/>
                        <a14:foregroundMark x1="10169" y1="74741" x2="8851" y2="64286"/>
                        <a14:foregroundMark x1="8851" y1="64286" x2="10923" y2="61594"/>
                        <a14:foregroundMark x1="55744" y1="82402" x2="60891" y2="80642"/>
                        <a14:foregroundMark x1="60891" y1="80642" x2="65976" y2="81056"/>
                        <a14:foregroundMark x1="65976" y1="81056" x2="63277" y2="82195"/>
                        <a14:foregroundMark x1="2072" y1="86128" x2="7784" y2="88820"/>
                        <a14:foregroundMark x1="7784" y1="88820" x2="13308" y2="87992"/>
                        <a14:foregroundMark x1="13308" y1="87992" x2="14878" y2="83747"/>
                        <a14:foregroundMark x1="9353" y1="95445" x2="41682" y2="87992"/>
                        <a14:foregroundMark x1="41682" y1="87992" x2="46390" y2="87992"/>
                        <a14:foregroundMark x1="46390" y1="87992" x2="59636" y2="87474"/>
                        <a14:foregroundMark x1="59636" y1="87474" x2="70998" y2="87474"/>
                        <a14:foregroundMark x1="70998" y1="87474" x2="76334" y2="87164"/>
                        <a14:foregroundMark x1="76334" y1="87164" x2="87320" y2="87681"/>
                        <a14:foregroundMark x1="87320" y1="87681" x2="93974" y2="90994"/>
                        <a14:foregroundMark x1="93974" y1="90994" x2="90682" y2="97090"/>
                        <a14:foregroundMark x1="66408" y1="97069" x2="42310" y2="95549"/>
                        <a14:foregroundMark x1="42310" y1="95549" x2="36723" y2="92857"/>
                        <a14:foregroundMark x1="34714" y1="22360" x2="39925" y2="21843"/>
                        <a14:foregroundMark x1="39925" y1="21843" x2="55053" y2="21843"/>
                        <a14:foregroundMark x1="55053" y1="21843" x2="60264" y2="21739"/>
                        <a14:foregroundMark x1="60264" y1="21739" x2="92467" y2="22567"/>
                        <a14:foregroundMark x1="92467" y1="22567" x2="97740" y2="22360"/>
                        <a14:foregroundMark x1="97740" y1="22360" x2="98619" y2="21843"/>
                        <a14:foregroundMark x1="70056" y1="31056" x2="69931" y2="47723"/>
                        <a14:backgroundMark x1="2762" y1="2795" x2="8286" y2="2484"/>
                        <a14:backgroundMark x1="8286" y1="2484" x2="16635" y2="3209"/>
                        <a14:backgroundMark x1="34526" y1="2588" x2="65286" y2="2588"/>
                        <a14:backgroundMark x1="65286" y1="2588" x2="69052" y2="2277"/>
                        <a14:backgroundMark x1="4080" y1="99586" x2="8663" y2="98551"/>
                        <a14:backgroundMark x1="8663" y1="98551" x2="15254" y2="99275"/>
                        <a14:backgroundMark x1="61519" y1="99275" x2="81921" y2="99379"/>
                        <a14:backgroundMark x1="81921" y1="99379" x2="86943" y2="98033"/>
                        <a14:backgroundMark x1="86943" y1="98033" x2="90647" y2="99586"/>
                        <a14:backgroundMark x1="74513" y1="18323" x2="74513" y2="18323"/>
                      </a14:backgroundRemoval>
                    </a14:imgEffect>
                  </a14:imgLayer>
                </a14:imgProps>
              </a:ext>
            </a:extLst>
          </a:blip>
          <a:srcRect r="63563"/>
          <a:stretch/>
        </p:blipFill>
        <p:spPr>
          <a:xfrm>
            <a:off x="5198302" y="675384"/>
            <a:ext cx="3829946" cy="6374033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5693A5FF-FC5D-4F48-BF75-C1287F4AE3AA}"/>
              </a:ext>
            </a:extLst>
          </p:cNvPr>
          <p:cNvSpPr/>
          <p:nvPr/>
        </p:nvSpPr>
        <p:spPr>
          <a:xfrm>
            <a:off x="658409" y="1379823"/>
            <a:ext cx="621000" cy="351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1350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CBCCBD24-BDB0-4B29-A7D5-F1EEECAA66B0}"/>
              </a:ext>
            </a:extLst>
          </p:cNvPr>
          <p:cNvSpPr/>
          <p:nvPr/>
        </p:nvSpPr>
        <p:spPr>
          <a:xfrm>
            <a:off x="697969" y="4561631"/>
            <a:ext cx="1846391" cy="351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1350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CEBD4B8C-1C44-4128-A485-677FCA53FBFB}"/>
              </a:ext>
            </a:extLst>
          </p:cNvPr>
          <p:cNvSpPr/>
          <p:nvPr/>
        </p:nvSpPr>
        <p:spPr>
          <a:xfrm>
            <a:off x="5395066" y="1219884"/>
            <a:ext cx="621000" cy="351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1350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5F7C75AC-D078-4270-8154-24686BF49FBC}"/>
              </a:ext>
            </a:extLst>
          </p:cNvPr>
          <p:cNvSpPr/>
          <p:nvPr/>
        </p:nvSpPr>
        <p:spPr>
          <a:xfrm>
            <a:off x="5395066" y="4204623"/>
            <a:ext cx="1869941" cy="37380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1350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D9B51CA8-470E-428D-ACC2-61BBA573C8CA}"/>
              </a:ext>
            </a:extLst>
          </p:cNvPr>
          <p:cNvSpPr/>
          <p:nvPr/>
        </p:nvSpPr>
        <p:spPr>
          <a:xfrm>
            <a:off x="2442484" y="730110"/>
            <a:ext cx="986516" cy="351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1350"/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CB2AE5AC-8C06-4BCF-82C4-6467D9322327}"/>
              </a:ext>
            </a:extLst>
          </p:cNvPr>
          <p:cNvSpPr/>
          <p:nvPr/>
        </p:nvSpPr>
        <p:spPr>
          <a:xfrm>
            <a:off x="7205740" y="6496890"/>
            <a:ext cx="986516" cy="351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135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988C2C3-DC43-477B-8030-8E7A82598AFB}"/>
              </a:ext>
            </a:extLst>
          </p:cNvPr>
          <p:cNvSpPr/>
          <p:nvPr/>
        </p:nvSpPr>
        <p:spPr>
          <a:xfrm>
            <a:off x="1003640" y="2648569"/>
            <a:ext cx="3424142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2800" dirty="0">
                <a:ea typeface="微軟正黑體" panose="020B0604030504040204" pitchFamily="34" charset="-120"/>
                <a:cs typeface="Times New Roman" panose="02020603050405020304" pitchFamily="18" charset="0"/>
              </a:rPr>
              <a:t>Edit / Language /………</a:t>
            </a:r>
            <a:endParaRPr lang="zh-TW" altLang="en-US" sz="28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8AB0D20-51F3-4987-94CF-2E604A464DEA}"/>
              </a:ext>
            </a:extLst>
          </p:cNvPr>
          <p:cNvSpPr/>
          <p:nvPr/>
        </p:nvSpPr>
        <p:spPr>
          <a:xfrm>
            <a:off x="6016066" y="2648569"/>
            <a:ext cx="3025187" cy="540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none" anchor="ctr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編輯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/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語言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/………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83446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CDBD3D-DF16-4C7C-B34B-D496805FE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30573"/>
            <a:ext cx="7543800" cy="720000"/>
          </a:xfrm>
        </p:spPr>
        <p:txBody>
          <a:bodyPr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Tracker --- menu bar</a:t>
            </a:r>
            <a:endParaRPr lang="zh-TW" altLang="en-US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33C7D8BD-B732-4D80-BC4F-0AE5833DEF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462" y="2091030"/>
            <a:ext cx="1788310" cy="2923953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EA4FA6D9-C30C-4410-82D9-D0710947AA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5587" y="2705540"/>
            <a:ext cx="1345533" cy="2967962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F22A33A-6F89-48EE-8BE7-841290AC7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131" y="1732515"/>
            <a:ext cx="7416000" cy="1540645"/>
          </a:xfrm>
          <a:prstGeom prst="rect">
            <a:avLst/>
          </a:prstGeom>
        </p:spPr>
      </p:pic>
      <p:sp>
        <p:nvSpPr>
          <p:cNvPr id="81" name="矩形 80">
            <a:extLst>
              <a:ext uri="{FF2B5EF4-FFF2-40B4-BE49-F238E27FC236}">
                <a16:creationId xmlns:a16="http://schemas.microsoft.com/office/drawing/2014/main" id="{EC214718-4132-42ED-B783-6997B39E7535}"/>
              </a:ext>
            </a:extLst>
          </p:cNvPr>
          <p:cNvSpPr/>
          <p:nvPr/>
        </p:nvSpPr>
        <p:spPr>
          <a:xfrm>
            <a:off x="1964061" y="2280446"/>
            <a:ext cx="7415984" cy="837658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A1DC1CD9-47CF-4B81-96D3-80BDF5FE3308}"/>
              </a:ext>
            </a:extLst>
          </p:cNvPr>
          <p:cNvCxnSpPr/>
          <p:nvPr/>
        </p:nvCxnSpPr>
        <p:spPr>
          <a:xfrm>
            <a:off x="2527736" y="2300166"/>
            <a:ext cx="0" cy="3210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7D65AE78-DD6C-437D-8E9E-ECCF281AB254}"/>
              </a:ext>
            </a:extLst>
          </p:cNvPr>
          <p:cNvCxnSpPr>
            <a:cxnSpLocks/>
          </p:cNvCxnSpPr>
          <p:nvPr/>
        </p:nvCxnSpPr>
        <p:spPr>
          <a:xfrm rot="5400000">
            <a:off x="1804945" y="2141298"/>
            <a:ext cx="0" cy="2001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D2AC98D9-F3C3-4F23-A3BF-5E265D9ECDC2}"/>
              </a:ext>
            </a:extLst>
          </p:cNvPr>
          <p:cNvCxnSpPr>
            <a:cxnSpLocks/>
          </p:cNvCxnSpPr>
          <p:nvPr/>
        </p:nvCxnSpPr>
        <p:spPr>
          <a:xfrm>
            <a:off x="3384263" y="2502808"/>
            <a:ext cx="0" cy="1459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接點: 肘形 34">
            <a:extLst>
              <a:ext uri="{FF2B5EF4-FFF2-40B4-BE49-F238E27FC236}">
                <a16:creationId xmlns:a16="http://schemas.microsoft.com/office/drawing/2014/main" id="{531F8131-1BAF-4CC9-82D7-E69688CB8066}"/>
              </a:ext>
            </a:extLst>
          </p:cNvPr>
          <p:cNvCxnSpPr>
            <a:cxnSpLocks/>
          </p:cNvCxnSpPr>
          <p:nvPr/>
        </p:nvCxnSpPr>
        <p:spPr>
          <a:xfrm>
            <a:off x="3086690" y="2302558"/>
            <a:ext cx="297573" cy="200250"/>
          </a:xfrm>
          <a:prstGeom prst="bentConnector3">
            <a:avLst>
              <a:gd name="adj1" fmla="val -1545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1B57C43D-F8D2-4266-AE5C-D764713858BB}"/>
              </a:ext>
            </a:extLst>
          </p:cNvPr>
          <p:cNvCxnSpPr>
            <a:cxnSpLocks/>
          </p:cNvCxnSpPr>
          <p:nvPr/>
        </p:nvCxnSpPr>
        <p:spPr>
          <a:xfrm>
            <a:off x="4247979" y="2477083"/>
            <a:ext cx="0" cy="180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單箭頭接點 50">
            <a:extLst>
              <a:ext uri="{FF2B5EF4-FFF2-40B4-BE49-F238E27FC236}">
                <a16:creationId xmlns:a16="http://schemas.microsoft.com/office/drawing/2014/main" id="{ACD7D117-6B62-41E4-B3DA-7511E448AD5E}"/>
              </a:ext>
            </a:extLst>
          </p:cNvPr>
          <p:cNvCxnSpPr>
            <a:cxnSpLocks/>
          </p:cNvCxnSpPr>
          <p:nvPr/>
        </p:nvCxnSpPr>
        <p:spPr>
          <a:xfrm>
            <a:off x="5164172" y="2302558"/>
            <a:ext cx="0" cy="288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接點 64">
            <a:extLst>
              <a:ext uri="{FF2B5EF4-FFF2-40B4-BE49-F238E27FC236}">
                <a16:creationId xmlns:a16="http://schemas.microsoft.com/office/drawing/2014/main" id="{5C578A5F-8797-40A2-A450-06EA3E9F60E2}"/>
              </a:ext>
            </a:extLst>
          </p:cNvPr>
          <p:cNvCxnSpPr/>
          <p:nvPr/>
        </p:nvCxnSpPr>
        <p:spPr>
          <a:xfrm flipV="1">
            <a:off x="5903077" y="2241356"/>
            <a:ext cx="0" cy="1080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接點 65">
            <a:extLst>
              <a:ext uri="{FF2B5EF4-FFF2-40B4-BE49-F238E27FC236}">
                <a16:creationId xmlns:a16="http://schemas.microsoft.com/office/drawing/2014/main" id="{5317110A-1C9A-4EE3-BFB4-0CC294478FD4}"/>
              </a:ext>
            </a:extLst>
          </p:cNvPr>
          <p:cNvCxnSpPr>
            <a:cxnSpLocks/>
          </p:cNvCxnSpPr>
          <p:nvPr/>
        </p:nvCxnSpPr>
        <p:spPr>
          <a:xfrm flipH="1">
            <a:off x="5897389" y="2346184"/>
            <a:ext cx="288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67">
            <a:extLst>
              <a:ext uri="{FF2B5EF4-FFF2-40B4-BE49-F238E27FC236}">
                <a16:creationId xmlns:a16="http://schemas.microsoft.com/office/drawing/2014/main" id="{882D25DF-008C-4E10-B62D-889B31B6DF26}"/>
              </a:ext>
            </a:extLst>
          </p:cNvPr>
          <p:cNvCxnSpPr>
            <a:cxnSpLocks/>
          </p:cNvCxnSpPr>
          <p:nvPr/>
        </p:nvCxnSpPr>
        <p:spPr>
          <a:xfrm>
            <a:off x="7650031" y="2351083"/>
            <a:ext cx="0" cy="252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單箭頭接點 69">
            <a:extLst>
              <a:ext uri="{FF2B5EF4-FFF2-40B4-BE49-F238E27FC236}">
                <a16:creationId xmlns:a16="http://schemas.microsoft.com/office/drawing/2014/main" id="{D6AD2E40-0896-429C-B2DA-419217AF62F1}"/>
              </a:ext>
            </a:extLst>
          </p:cNvPr>
          <p:cNvCxnSpPr>
            <a:cxnSpLocks/>
          </p:cNvCxnSpPr>
          <p:nvPr/>
        </p:nvCxnSpPr>
        <p:spPr>
          <a:xfrm>
            <a:off x="6185868" y="2346184"/>
            <a:ext cx="0" cy="2803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接點 71">
            <a:extLst>
              <a:ext uri="{FF2B5EF4-FFF2-40B4-BE49-F238E27FC236}">
                <a16:creationId xmlns:a16="http://schemas.microsoft.com/office/drawing/2014/main" id="{1B5F4DA9-B782-46B9-B532-6650DCEF398F}"/>
              </a:ext>
            </a:extLst>
          </p:cNvPr>
          <p:cNvCxnSpPr>
            <a:cxnSpLocks/>
          </p:cNvCxnSpPr>
          <p:nvPr/>
        </p:nvCxnSpPr>
        <p:spPr>
          <a:xfrm flipH="1">
            <a:off x="6462032" y="2376201"/>
            <a:ext cx="11879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接點 76">
            <a:extLst>
              <a:ext uri="{FF2B5EF4-FFF2-40B4-BE49-F238E27FC236}">
                <a16:creationId xmlns:a16="http://schemas.microsoft.com/office/drawing/2014/main" id="{17627826-3685-4CD3-A698-A3592ED97FF3}"/>
              </a:ext>
            </a:extLst>
          </p:cNvPr>
          <p:cNvCxnSpPr>
            <a:cxnSpLocks/>
          </p:cNvCxnSpPr>
          <p:nvPr/>
        </p:nvCxnSpPr>
        <p:spPr>
          <a:xfrm flipV="1">
            <a:off x="6462031" y="2249122"/>
            <a:ext cx="0" cy="1440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接點: 肘形 44">
            <a:extLst>
              <a:ext uri="{FF2B5EF4-FFF2-40B4-BE49-F238E27FC236}">
                <a16:creationId xmlns:a16="http://schemas.microsoft.com/office/drawing/2014/main" id="{1C6C1854-647C-4D46-89EA-83F60A3C550E}"/>
              </a:ext>
            </a:extLst>
          </p:cNvPr>
          <p:cNvCxnSpPr>
            <a:cxnSpLocks/>
          </p:cNvCxnSpPr>
          <p:nvPr/>
        </p:nvCxnSpPr>
        <p:spPr>
          <a:xfrm>
            <a:off x="3680689" y="2286114"/>
            <a:ext cx="569328" cy="190969"/>
          </a:xfrm>
          <a:prstGeom prst="bentConnector3">
            <a:avLst>
              <a:gd name="adj1" fmla="val 2335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圖片 33">
            <a:extLst>
              <a:ext uri="{FF2B5EF4-FFF2-40B4-BE49-F238E27FC236}">
                <a16:creationId xmlns:a16="http://schemas.microsoft.com/office/drawing/2014/main" id="{B6E89642-C7DC-48C7-9A2B-815ACEADF9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2359" y="2705540"/>
            <a:ext cx="1277970" cy="1031350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69AC8A70-52C7-4B4E-B0C0-CCAF074BA0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62" r="4762" b="5068"/>
          <a:stretch/>
        </p:blipFill>
        <p:spPr>
          <a:xfrm>
            <a:off x="4469204" y="2687825"/>
            <a:ext cx="1226460" cy="1436630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2C7DB753-6FD7-437F-8131-25A650B98E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52" t="2281" r="1"/>
          <a:stretch/>
        </p:blipFill>
        <p:spPr>
          <a:xfrm>
            <a:off x="5565933" y="2664172"/>
            <a:ext cx="2000790" cy="1596932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36FCAC1E-2157-4029-B5A7-DE4C0D979D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26" b="3907"/>
          <a:stretch/>
        </p:blipFill>
        <p:spPr>
          <a:xfrm>
            <a:off x="7223748" y="2649158"/>
            <a:ext cx="2113085" cy="2365825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F795AC72-E151-4B0D-AC6B-9D389EA9D11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49685" r="1" b="4522"/>
          <a:stretch/>
        </p:blipFill>
        <p:spPr>
          <a:xfrm>
            <a:off x="4021937" y="2703948"/>
            <a:ext cx="427275" cy="221974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427735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505823D9-F70B-43F5-B469-3819DF606D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527"/>
          <a:stretch/>
        </p:blipFill>
        <p:spPr>
          <a:xfrm>
            <a:off x="950760" y="933854"/>
            <a:ext cx="7416000" cy="113195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8E25646-9E03-42E4-AFF6-C7B69E5C8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-6001"/>
            <a:ext cx="7543800" cy="720000"/>
          </a:xfrm>
        </p:spPr>
        <p:txBody>
          <a:bodyPr>
            <a:normAutofit/>
          </a:bodyPr>
          <a:lstStyle/>
          <a:p>
            <a:pPr algn="ctr"/>
            <a:r>
              <a:rPr lang="en-US" altLang="zh-TW" b="1" dirty="0"/>
              <a:t>How to start analyzing a video </a:t>
            </a:r>
            <a:endParaRPr lang="zh-TW" altLang="en-US" b="1" dirty="0"/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9D5B15C9-6040-4B07-8943-7F36C2B50960}"/>
              </a:ext>
            </a:extLst>
          </p:cNvPr>
          <p:cNvSpPr/>
          <p:nvPr/>
        </p:nvSpPr>
        <p:spPr>
          <a:xfrm>
            <a:off x="869367" y="2474499"/>
            <a:ext cx="7543800" cy="4247475"/>
          </a:xfrm>
          <a:prstGeom prst="roundRect">
            <a:avLst>
              <a:gd name="adj" fmla="val 8992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zh-TW" altLang="en-US" sz="2400" b="1" dirty="0"/>
              <a:t> </a:t>
            </a:r>
            <a:r>
              <a:rPr lang="en-US" altLang="zh-TW" sz="2400" b="1" dirty="0">
                <a:solidFill>
                  <a:srgbClr val="FF0000"/>
                </a:solidFill>
              </a:rPr>
              <a:t>Open</a:t>
            </a:r>
            <a:r>
              <a:rPr lang="en-US" altLang="zh-TW" sz="2400" b="1" dirty="0"/>
              <a:t> a video or tracker file.</a:t>
            </a:r>
            <a:r>
              <a:rPr lang="en-US" altLang="zh-TW" sz="2400" dirty="0"/>
              <a:t> </a:t>
            </a:r>
          </a:p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zh-TW" altLang="en-US" sz="2400" b="1" dirty="0"/>
              <a:t> </a:t>
            </a:r>
            <a:r>
              <a:rPr lang="en-US" altLang="zh-TW" sz="2400" b="1" dirty="0"/>
              <a:t>Identify the </a:t>
            </a:r>
            <a:r>
              <a:rPr lang="en-US" altLang="zh-TW" sz="2400" b="1" dirty="0">
                <a:solidFill>
                  <a:srgbClr val="FF0000"/>
                </a:solidFill>
              </a:rPr>
              <a:t>frames</a:t>
            </a:r>
            <a:r>
              <a:rPr lang="en-US" altLang="zh-TW" sz="2400" b="1" dirty="0"/>
              <a:t> ("video clip") you wish to analyze.</a:t>
            </a:r>
            <a:r>
              <a:rPr lang="en-US" altLang="zh-TW" sz="2400" dirty="0"/>
              <a:t> </a:t>
            </a:r>
          </a:p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zh-TW" altLang="en-US" sz="2400" b="1" dirty="0"/>
              <a:t> </a:t>
            </a:r>
            <a:r>
              <a:rPr lang="en-US" altLang="zh-TW" sz="2400" b="1" dirty="0">
                <a:solidFill>
                  <a:srgbClr val="FF0000"/>
                </a:solidFill>
              </a:rPr>
              <a:t>Calibrate</a:t>
            </a:r>
            <a:r>
              <a:rPr lang="en-US" altLang="zh-TW" sz="2400" b="1" dirty="0"/>
              <a:t> the video </a:t>
            </a:r>
            <a:r>
              <a:rPr lang="en-US" altLang="zh-TW" sz="2400" b="1" dirty="0">
                <a:solidFill>
                  <a:srgbClr val="FF0000"/>
                </a:solidFill>
              </a:rPr>
              <a:t>scale</a:t>
            </a:r>
            <a:r>
              <a:rPr lang="en-US" altLang="zh-TW" sz="2400" b="1" dirty="0"/>
              <a:t>.</a:t>
            </a:r>
            <a:r>
              <a:rPr lang="en-US" altLang="zh-TW" sz="2400" dirty="0"/>
              <a:t> </a:t>
            </a:r>
          </a:p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zh-TW" altLang="en-US" sz="2400" b="1" dirty="0"/>
              <a:t> </a:t>
            </a:r>
            <a:r>
              <a:rPr lang="en-US" altLang="zh-TW" sz="2400" b="1" dirty="0">
                <a:solidFill>
                  <a:srgbClr val="FF0000"/>
                </a:solidFill>
              </a:rPr>
              <a:t>Set</a:t>
            </a:r>
            <a:r>
              <a:rPr lang="en-US" altLang="zh-TW" sz="2400" b="1" dirty="0"/>
              <a:t> the reference frame origin and </a:t>
            </a:r>
            <a:r>
              <a:rPr lang="en-US" altLang="zh-TW" sz="2400" b="1" dirty="0">
                <a:solidFill>
                  <a:srgbClr val="FF0000"/>
                </a:solidFill>
              </a:rPr>
              <a:t>coordinate</a:t>
            </a:r>
            <a:r>
              <a:rPr lang="en-US" altLang="zh-TW" sz="2400" b="1" dirty="0"/>
              <a:t> axis tilt.</a:t>
            </a:r>
            <a:r>
              <a:rPr lang="en-US" altLang="zh-TW" sz="2400" dirty="0"/>
              <a:t> </a:t>
            </a:r>
          </a:p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zh-TW" altLang="en-US" sz="2400" b="1" dirty="0"/>
              <a:t> </a:t>
            </a:r>
            <a:r>
              <a:rPr lang="en-US" altLang="zh-TW" sz="2400" b="1" dirty="0">
                <a:solidFill>
                  <a:srgbClr val="FF0000"/>
                </a:solidFill>
              </a:rPr>
              <a:t>Track</a:t>
            </a:r>
            <a:r>
              <a:rPr lang="en-US" altLang="zh-TW" sz="2400" b="1" dirty="0"/>
              <a:t> objects of interest with the mouse. </a:t>
            </a:r>
            <a:endParaRPr lang="en-US" altLang="zh-TW" sz="2400" dirty="0"/>
          </a:p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zh-TW" altLang="en-US" sz="2400" b="1" dirty="0"/>
              <a:t> </a:t>
            </a:r>
            <a:r>
              <a:rPr lang="en-US" altLang="zh-TW" sz="2400" b="1" dirty="0">
                <a:solidFill>
                  <a:srgbClr val="FF0000"/>
                </a:solidFill>
              </a:rPr>
              <a:t>Plot and analyze </a:t>
            </a:r>
            <a:r>
              <a:rPr lang="en-US" altLang="zh-TW" sz="2400" b="1" dirty="0"/>
              <a:t>the tracks.</a:t>
            </a:r>
            <a:r>
              <a:rPr lang="en-US" altLang="zh-TW" sz="2400" dirty="0"/>
              <a:t> </a:t>
            </a:r>
          </a:p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zh-TW" altLang="en-US" sz="2400" b="1" dirty="0"/>
              <a:t> </a:t>
            </a:r>
            <a:r>
              <a:rPr lang="en-US" altLang="zh-TW" sz="2400" b="1" dirty="0">
                <a:solidFill>
                  <a:srgbClr val="FF0000"/>
                </a:solidFill>
              </a:rPr>
              <a:t>Save</a:t>
            </a:r>
            <a:r>
              <a:rPr lang="en-US" altLang="zh-TW" sz="2400" b="1" dirty="0"/>
              <a:t> your work in a tracker file. </a:t>
            </a:r>
            <a:endParaRPr lang="en-US" altLang="zh-TW" sz="2400" dirty="0"/>
          </a:p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zh-TW" altLang="en-US" sz="2400" b="1" dirty="0"/>
              <a:t> </a:t>
            </a:r>
            <a:r>
              <a:rPr lang="en-US" altLang="zh-TW" sz="2400" b="1" dirty="0">
                <a:solidFill>
                  <a:srgbClr val="FF0000"/>
                </a:solidFill>
              </a:rPr>
              <a:t>Export track data </a:t>
            </a:r>
            <a:r>
              <a:rPr lang="en-US" altLang="zh-TW" sz="2400" b="1" dirty="0"/>
              <a:t>to a spreadsheet.</a:t>
            </a:r>
            <a:r>
              <a:rPr lang="en-US" altLang="zh-TW" sz="2400" dirty="0"/>
              <a:t> </a:t>
            </a:r>
          </a:p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zh-TW" altLang="en-US" sz="2400" b="1" dirty="0"/>
              <a:t> </a:t>
            </a:r>
            <a:r>
              <a:rPr lang="en-US" altLang="zh-TW" sz="2400" b="1" dirty="0"/>
              <a:t>Print, save or copy/paste images for reports.</a:t>
            </a:r>
            <a:r>
              <a:rPr lang="en-US" altLang="zh-TW" sz="2400" dirty="0"/>
              <a:t> </a:t>
            </a: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4C7199DC-A037-47E1-AEA4-7D1DC8311931}"/>
              </a:ext>
            </a:extLst>
          </p:cNvPr>
          <p:cNvGrpSpPr/>
          <p:nvPr/>
        </p:nvGrpSpPr>
        <p:grpSpPr>
          <a:xfrm>
            <a:off x="1018511" y="1984560"/>
            <a:ext cx="3244658" cy="490193"/>
            <a:chOff x="1018511" y="2066204"/>
            <a:chExt cx="3244658" cy="490193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10D76E58-4992-43BC-97C8-55800821AB13}"/>
                </a:ext>
              </a:extLst>
            </p:cNvPr>
            <p:cNvSpPr/>
            <p:nvPr/>
          </p:nvSpPr>
          <p:spPr>
            <a:xfrm>
              <a:off x="1018511" y="2094732"/>
              <a:ext cx="43313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1.</a:t>
              </a:r>
              <a:endParaRPr lang="zh-TW" altLang="en-US" sz="2400" dirty="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975F0115-C788-4B6B-A3C9-FCC354097AEC}"/>
                </a:ext>
              </a:extLst>
            </p:cNvPr>
            <p:cNvSpPr/>
            <p:nvPr/>
          </p:nvSpPr>
          <p:spPr>
            <a:xfrm>
              <a:off x="1907467" y="2083951"/>
              <a:ext cx="43313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2.</a:t>
              </a:r>
              <a:endParaRPr lang="zh-TW" altLang="en-US" sz="2400" dirty="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75B5EC1-88A9-408E-9507-C26E46F9FE7E}"/>
                </a:ext>
              </a:extLst>
            </p:cNvPr>
            <p:cNvSpPr/>
            <p:nvPr/>
          </p:nvSpPr>
          <p:spPr>
            <a:xfrm>
              <a:off x="2297655" y="2073424"/>
              <a:ext cx="43313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3.</a:t>
              </a:r>
              <a:endParaRPr lang="zh-TW" altLang="en-US" sz="2400" dirty="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A9E105A6-7E7A-4A38-B73F-56F84A05D0BB}"/>
                </a:ext>
              </a:extLst>
            </p:cNvPr>
            <p:cNvSpPr/>
            <p:nvPr/>
          </p:nvSpPr>
          <p:spPr>
            <a:xfrm>
              <a:off x="2687843" y="2066204"/>
              <a:ext cx="43313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4.</a:t>
              </a:r>
              <a:endParaRPr lang="zh-TW" altLang="en-US" sz="2400" dirty="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696B4CE-8600-4CF8-9F5F-E2C9833CD44A}"/>
                </a:ext>
              </a:extLst>
            </p:cNvPr>
            <p:cNvSpPr/>
            <p:nvPr/>
          </p:nvSpPr>
          <p:spPr>
            <a:xfrm>
              <a:off x="3830037" y="2083952"/>
              <a:ext cx="43313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5.</a:t>
              </a:r>
              <a:endParaRPr lang="zh-TW" altLang="en-US" sz="2400" dirty="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6BD34CF0-1E44-46E3-85F7-7AFEFAEBE33E}"/>
                </a:ext>
              </a:extLst>
            </p:cNvPr>
            <p:cNvSpPr/>
            <p:nvPr/>
          </p:nvSpPr>
          <p:spPr>
            <a:xfrm>
              <a:off x="1363975" y="2085826"/>
              <a:ext cx="43313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7.</a:t>
              </a:r>
              <a:endParaRPr lang="zh-TW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79845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A011D0-E041-4B30-8683-72723AD3B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2286"/>
            <a:ext cx="7543800" cy="744041"/>
          </a:xfrm>
        </p:spPr>
        <p:txBody>
          <a:bodyPr anchor="ctr"/>
          <a:lstStyle/>
          <a:p>
            <a:pPr algn="ctr"/>
            <a:r>
              <a:rPr lang="zh-TW" altLang="en-US" b="1" dirty="0"/>
              <a:t> </a:t>
            </a:r>
            <a:r>
              <a:rPr lang="en-US" altLang="zh-TW" b="1" dirty="0"/>
              <a:t>1. Open a video or tracker file</a:t>
            </a:r>
            <a:endParaRPr lang="zh-TW" altLang="en-US" dirty="0"/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6265EC10-ABF3-4D7A-BED9-121A2B1628AF}"/>
              </a:ext>
            </a:extLst>
          </p:cNvPr>
          <p:cNvGrpSpPr/>
          <p:nvPr/>
        </p:nvGrpSpPr>
        <p:grpSpPr>
          <a:xfrm>
            <a:off x="566928" y="1266552"/>
            <a:ext cx="4940342" cy="4757057"/>
            <a:chOff x="-27432" y="1266552"/>
            <a:chExt cx="4940342" cy="4757057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27212DAB-40AA-4BA7-9655-C93A7241B8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737362"/>
              <a:ext cx="4912910" cy="4286247"/>
            </a:xfrm>
            <a:prstGeom prst="rect">
              <a:avLst/>
            </a:prstGeom>
            <a:ln w="28575">
              <a:solidFill>
                <a:srgbClr val="0000FF"/>
              </a:solidFill>
            </a:ln>
          </p:spPr>
        </p:pic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264D9CD4-799E-442F-A704-DC1453CA6FD2}"/>
                </a:ext>
              </a:extLst>
            </p:cNvPr>
            <p:cNvSpPr txBox="1"/>
            <p:nvPr/>
          </p:nvSpPr>
          <p:spPr>
            <a:xfrm>
              <a:off x="-27432" y="1266552"/>
              <a:ext cx="1412503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TW" sz="2400" dirty="0">
                  <a:solidFill>
                    <a:srgbClr val="0000FF"/>
                  </a:solidFill>
                </a:rPr>
                <a:t>Method 1</a:t>
              </a:r>
              <a:endParaRPr lang="zh-TW" altLang="en-US" sz="24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87A0579E-34A7-4E80-970F-3AC03D5C794C}"/>
              </a:ext>
            </a:extLst>
          </p:cNvPr>
          <p:cNvGrpSpPr/>
          <p:nvPr/>
        </p:nvGrpSpPr>
        <p:grpSpPr>
          <a:xfrm>
            <a:off x="2775121" y="3112524"/>
            <a:ext cx="5024922" cy="4772953"/>
            <a:chOff x="1843363" y="2821599"/>
            <a:chExt cx="5024922" cy="4772953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1D7B2F4E-B56A-4048-857C-E22EB68CB8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75238" y="3301919"/>
              <a:ext cx="4993047" cy="4292633"/>
            </a:xfrm>
            <a:prstGeom prst="rect">
              <a:avLst/>
            </a:prstGeom>
            <a:ln w="28575">
              <a:solidFill>
                <a:srgbClr val="0000FF"/>
              </a:solidFill>
            </a:ln>
          </p:spPr>
        </p:pic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E81F99D2-A0F3-414A-A662-747C266EA869}"/>
                </a:ext>
              </a:extLst>
            </p:cNvPr>
            <p:cNvSpPr txBox="1"/>
            <p:nvPr/>
          </p:nvSpPr>
          <p:spPr>
            <a:xfrm>
              <a:off x="1843363" y="2821599"/>
              <a:ext cx="1412503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TW" sz="2400" dirty="0">
                  <a:solidFill>
                    <a:srgbClr val="0000FF"/>
                  </a:solidFill>
                </a:rPr>
                <a:t>Method 2</a:t>
              </a:r>
              <a:endParaRPr lang="zh-TW" altLang="en-US" sz="24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97817C2D-EE0C-42C3-8090-0475B46ECFE5}"/>
              </a:ext>
            </a:extLst>
          </p:cNvPr>
          <p:cNvGrpSpPr/>
          <p:nvPr/>
        </p:nvGrpSpPr>
        <p:grpSpPr>
          <a:xfrm>
            <a:off x="5661647" y="3794316"/>
            <a:ext cx="5140245" cy="4781783"/>
            <a:chOff x="5030131" y="3722129"/>
            <a:chExt cx="5140245" cy="4781783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B89F4554-CB1F-4AB5-91D1-7D82D2A9E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57563" y="4211279"/>
              <a:ext cx="5112813" cy="4292633"/>
            </a:xfrm>
            <a:prstGeom prst="rect">
              <a:avLst/>
            </a:prstGeom>
            <a:ln w="28575">
              <a:solidFill>
                <a:srgbClr val="0000FF"/>
              </a:solidFill>
            </a:ln>
          </p:spPr>
        </p:pic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C3B7BA50-9D89-47D8-80D1-15EB60AF305E}"/>
                </a:ext>
              </a:extLst>
            </p:cNvPr>
            <p:cNvSpPr txBox="1"/>
            <p:nvPr/>
          </p:nvSpPr>
          <p:spPr>
            <a:xfrm>
              <a:off x="5030131" y="3722129"/>
              <a:ext cx="1412503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TW" sz="2400" dirty="0">
                  <a:solidFill>
                    <a:srgbClr val="0000FF"/>
                  </a:solidFill>
                </a:rPr>
                <a:t>Method 3</a:t>
              </a:r>
              <a:endParaRPr lang="zh-TW" altLang="en-US" sz="24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FF7DC4A6-87FE-41D8-9755-C840CD9007F3}"/>
              </a:ext>
            </a:extLst>
          </p:cNvPr>
          <p:cNvSpPr txBox="1"/>
          <p:nvPr/>
        </p:nvSpPr>
        <p:spPr>
          <a:xfrm>
            <a:off x="667512" y="2661234"/>
            <a:ext cx="3635932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2800" dirty="0"/>
              <a:t>File/ Open/File Chooser</a:t>
            </a:r>
            <a:endParaRPr lang="zh-TW" altLang="en-US" sz="2800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27D6805-D8DB-4D64-ACB0-97A9E35A6EB4}"/>
              </a:ext>
            </a:extLst>
          </p:cNvPr>
          <p:cNvSpPr txBox="1"/>
          <p:nvPr/>
        </p:nvSpPr>
        <p:spPr>
          <a:xfrm>
            <a:off x="6394049" y="4694395"/>
            <a:ext cx="2811988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2800" dirty="0"/>
              <a:t>File/Import/Video</a:t>
            </a:r>
            <a:endParaRPr lang="zh-TW" altLang="en-US" sz="2800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E9F9FFB-FDD7-4F12-800A-73AFBD62B62C}"/>
              </a:ext>
            </a:extLst>
          </p:cNvPr>
          <p:cNvSpPr txBox="1"/>
          <p:nvPr/>
        </p:nvSpPr>
        <p:spPr>
          <a:xfrm>
            <a:off x="3159219" y="4694395"/>
            <a:ext cx="2247731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2800" dirty="0"/>
              <a:t>Video/ Import</a:t>
            </a:r>
            <a:endParaRPr lang="zh-TW" altLang="en-US" sz="2800" dirty="0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F4D89617-BCB3-4E4C-8AED-419BF08DFC0A}"/>
              </a:ext>
            </a:extLst>
          </p:cNvPr>
          <p:cNvSpPr/>
          <p:nvPr/>
        </p:nvSpPr>
        <p:spPr>
          <a:xfrm>
            <a:off x="0" y="4496281"/>
            <a:ext cx="2864954" cy="2349433"/>
          </a:xfrm>
          <a:prstGeom prst="roundRect">
            <a:avLst>
              <a:gd name="adj" fmla="val 5060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pPr marL="132160" indent="-132160">
              <a:lnSpc>
                <a:spcPct val="120000"/>
              </a:lnSpc>
            </a:pPr>
            <a:r>
              <a:rPr lang="en-US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Tracker </a:t>
            </a:r>
            <a:r>
              <a:rPr lang="zh-TW" altLang="en-US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可分析三種影片模式</a:t>
            </a:r>
            <a:r>
              <a:rPr lang="en-US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</a:p>
          <a:p>
            <a:pPr marL="201216" indent="-201216">
              <a:lnSpc>
                <a:spcPct val="120000"/>
              </a:lnSpc>
              <a:buFont typeface="+mj-lt"/>
              <a:buAutoNum type="arabicPeriod"/>
            </a:pP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數位影片檔 </a:t>
            </a:r>
            <a:r>
              <a:rPr lang="en-US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(.mov, .</a:t>
            </a:r>
            <a:r>
              <a:rPr lang="en-US" altLang="zh-TW" sz="15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avi</a:t>
            </a:r>
            <a:r>
              <a:rPr lang="en-US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.mp4, .</a:t>
            </a:r>
            <a:r>
              <a:rPr lang="en-US" altLang="zh-TW" sz="15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flv</a:t>
            </a:r>
            <a:r>
              <a:rPr lang="en-US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.</a:t>
            </a:r>
            <a:r>
              <a:rPr lang="en-US" altLang="zh-TW" sz="15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wmv</a:t>
            </a:r>
            <a:r>
              <a:rPr lang="en-US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.</a:t>
            </a:r>
            <a:r>
              <a:rPr lang="en-US" altLang="zh-TW" sz="15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ogg</a:t>
            </a:r>
            <a:r>
              <a:rPr lang="en-US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etc.)  </a:t>
            </a:r>
          </a:p>
          <a:p>
            <a:pPr marL="132160" indent="-13216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動畫檔</a:t>
            </a:r>
            <a:r>
              <a:rPr lang="en-US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(.gif). </a:t>
            </a:r>
          </a:p>
          <a:p>
            <a:pPr marL="267891" indent="-267891">
              <a:lnSpc>
                <a:spcPct val="120000"/>
              </a:lnSpc>
              <a:buFont typeface="+mj-lt"/>
              <a:buAutoNum type="arabicPeriod"/>
            </a:pP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多個連續圖像</a:t>
            </a:r>
            <a:r>
              <a:rPr lang="en-US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(.jpg, .</a:t>
            </a:r>
            <a:r>
              <a:rPr lang="en-US" altLang="zh-TW" sz="15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png</a:t>
            </a:r>
            <a:r>
              <a:rPr lang="en-US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or pasted from the clipboard). 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0327038-5057-45E9-B51E-8CECA4D25693}"/>
              </a:ext>
            </a:extLst>
          </p:cNvPr>
          <p:cNvSpPr/>
          <p:nvPr/>
        </p:nvSpPr>
        <p:spPr>
          <a:xfrm>
            <a:off x="4919802" y="1110730"/>
            <a:ext cx="3974808" cy="21368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82563" indent="-182563">
              <a:lnSpc>
                <a:spcPct val="120000"/>
              </a:lnSpc>
            </a:pPr>
            <a:r>
              <a:rPr lang="en-US" altLang="zh-TW" sz="1400" dirty="0">
                <a:solidFill>
                  <a:srgbClr val="000000"/>
                </a:solidFill>
                <a:latin typeface="Arial" panose="020B0604020202020204" pitchFamily="34" charset="0"/>
              </a:rPr>
              <a:t>Tracker can analyze three different </a:t>
            </a:r>
            <a:r>
              <a:rPr lang="en-US" altLang="zh-TW" sz="1400" b="1" dirty="0">
                <a:solidFill>
                  <a:srgbClr val="000000"/>
                </a:solidFill>
                <a:latin typeface="Arial" panose="020B0604020202020204" pitchFamily="34" charset="0"/>
              </a:rPr>
              <a:t>video types</a:t>
            </a:r>
            <a:r>
              <a:rPr lang="en-US" altLang="zh-TW" sz="1400" dirty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</a:p>
          <a:p>
            <a:pPr marL="182563" indent="-182563">
              <a:lnSpc>
                <a:spcPct val="120000"/>
              </a:lnSpc>
              <a:buFont typeface="+mj-lt"/>
              <a:buAutoNum type="arabicPeriod"/>
            </a:pPr>
            <a:r>
              <a:rPr lang="en-US" altLang="zh-TW" sz="1400" b="1" dirty="0">
                <a:solidFill>
                  <a:srgbClr val="000000"/>
                </a:solidFill>
                <a:latin typeface="Arial" panose="020B0604020202020204" pitchFamily="34" charset="0"/>
              </a:rPr>
              <a:t>digital video</a:t>
            </a:r>
            <a:r>
              <a:rPr lang="en-US" altLang="zh-TW" sz="1400" dirty="0">
                <a:solidFill>
                  <a:srgbClr val="000000"/>
                </a:solidFill>
                <a:latin typeface="Arial" panose="020B0604020202020204" pitchFamily="34" charset="0"/>
              </a:rPr>
              <a:t> files (.mov, .</a:t>
            </a:r>
            <a:r>
              <a:rPr lang="en-US" altLang="zh-TW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avi</a:t>
            </a:r>
            <a:r>
              <a:rPr lang="en-US" altLang="zh-TW" sz="1400" dirty="0">
                <a:solidFill>
                  <a:srgbClr val="000000"/>
                </a:solidFill>
                <a:latin typeface="Arial" panose="020B0604020202020204" pitchFamily="34" charset="0"/>
              </a:rPr>
              <a:t>, .mp4, .</a:t>
            </a:r>
            <a:r>
              <a:rPr lang="en-US" altLang="zh-TW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flv</a:t>
            </a:r>
            <a:r>
              <a:rPr lang="en-US" altLang="zh-TW" sz="1400" dirty="0">
                <a:solidFill>
                  <a:srgbClr val="000000"/>
                </a:solidFill>
                <a:latin typeface="Arial" panose="020B0604020202020204" pitchFamily="34" charset="0"/>
              </a:rPr>
              <a:t>, .</a:t>
            </a:r>
            <a:r>
              <a:rPr lang="en-US" altLang="zh-TW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wmv</a:t>
            </a:r>
            <a:r>
              <a:rPr lang="en-US" altLang="zh-TW" sz="1400" dirty="0">
                <a:solidFill>
                  <a:srgbClr val="000000"/>
                </a:solidFill>
                <a:latin typeface="Arial" panose="020B0604020202020204" pitchFamily="34" charset="0"/>
              </a:rPr>
              <a:t>, .</a:t>
            </a:r>
            <a:r>
              <a:rPr lang="en-US" altLang="zh-TW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ogg</a:t>
            </a:r>
            <a:r>
              <a:rPr lang="en-US" altLang="zh-TW" sz="1400" dirty="0">
                <a:solidFill>
                  <a:srgbClr val="000000"/>
                </a:solidFill>
                <a:latin typeface="Arial" panose="020B0604020202020204" pitchFamily="34" charset="0"/>
              </a:rPr>
              <a:t>, etc.) which require a </a:t>
            </a:r>
            <a:r>
              <a:rPr lang="en-US" altLang="zh-TW" sz="1400" b="1" dirty="0">
                <a:solidFill>
                  <a:srgbClr val="000000"/>
                </a:solidFill>
                <a:latin typeface="Arial" panose="020B0604020202020204" pitchFamily="34" charset="0"/>
              </a:rPr>
              <a:t>video engine</a:t>
            </a:r>
            <a:r>
              <a:rPr lang="en-US" altLang="zh-TW" sz="1400" dirty="0">
                <a:solidFill>
                  <a:srgbClr val="000000"/>
                </a:solidFill>
                <a:latin typeface="Arial" panose="020B0604020202020204" pitchFamily="34" charset="0"/>
              </a:rPr>
              <a:t> (see below).</a:t>
            </a:r>
          </a:p>
          <a:p>
            <a:pPr marL="182563" indent="-182563">
              <a:lnSpc>
                <a:spcPct val="120000"/>
              </a:lnSpc>
              <a:buFont typeface="+mj-lt"/>
              <a:buAutoNum type="arabicPeriod"/>
            </a:pPr>
            <a:r>
              <a:rPr lang="en-US" altLang="zh-TW" sz="1400" b="1" dirty="0">
                <a:solidFill>
                  <a:srgbClr val="000000"/>
                </a:solidFill>
                <a:latin typeface="Arial" panose="020B0604020202020204" pitchFamily="34" charset="0"/>
              </a:rPr>
              <a:t>animated GIF</a:t>
            </a:r>
            <a:r>
              <a:rPr lang="en-US" altLang="zh-TW" sz="1400" dirty="0">
                <a:solidFill>
                  <a:srgbClr val="000000"/>
                </a:solidFill>
                <a:latin typeface="Arial" panose="020B0604020202020204" pitchFamily="34" charset="0"/>
              </a:rPr>
              <a:t> files (.gif).</a:t>
            </a:r>
          </a:p>
          <a:p>
            <a:pPr marL="182563" indent="-182563">
              <a:lnSpc>
                <a:spcPct val="120000"/>
              </a:lnSpc>
              <a:buFont typeface="+mj-lt"/>
              <a:buAutoNum type="arabicPeriod"/>
            </a:pPr>
            <a:r>
              <a:rPr lang="en-US" altLang="zh-TW" sz="1400" b="1" dirty="0">
                <a:solidFill>
                  <a:srgbClr val="000000"/>
                </a:solidFill>
                <a:latin typeface="Arial" panose="020B0604020202020204" pitchFamily="34" charset="0"/>
              </a:rPr>
              <a:t>images and image sequences</a:t>
            </a:r>
            <a:r>
              <a:rPr lang="en-US" altLang="zh-TW" sz="1400" dirty="0">
                <a:solidFill>
                  <a:srgbClr val="000000"/>
                </a:solidFill>
                <a:latin typeface="Arial" panose="020B0604020202020204" pitchFamily="34" charset="0"/>
              </a:rPr>
              <a:t> consisting of one or more digital images (.jpg, .</a:t>
            </a:r>
            <a:r>
              <a:rPr lang="en-US" altLang="zh-TW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png</a:t>
            </a:r>
            <a:r>
              <a:rPr lang="en-US" altLang="zh-TW" sz="1400" dirty="0">
                <a:solidFill>
                  <a:srgbClr val="000000"/>
                </a:solidFill>
                <a:latin typeface="Arial" panose="020B0604020202020204" pitchFamily="34" charset="0"/>
              </a:rPr>
              <a:t>, zip or pasted from the clipboard ).</a:t>
            </a:r>
            <a:endParaRPr lang="en-US" altLang="zh-TW" sz="1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2D2465A-94B3-467D-8080-032CBA20F5FB}"/>
              </a:ext>
            </a:extLst>
          </p:cNvPr>
          <p:cNvSpPr/>
          <p:nvPr/>
        </p:nvSpPr>
        <p:spPr>
          <a:xfrm>
            <a:off x="2103519" y="2282688"/>
            <a:ext cx="1412503" cy="360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4E7A3CFC-1D94-4800-BEFF-CC89998B68E7}"/>
              </a:ext>
            </a:extLst>
          </p:cNvPr>
          <p:cNvSpPr/>
          <p:nvPr/>
        </p:nvSpPr>
        <p:spPr>
          <a:xfrm>
            <a:off x="3344491" y="3910805"/>
            <a:ext cx="1224000" cy="360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13CB7F1-F90B-4CF2-A35A-3F670F7986C9}"/>
              </a:ext>
            </a:extLst>
          </p:cNvPr>
          <p:cNvSpPr/>
          <p:nvPr/>
        </p:nvSpPr>
        <p:spPr>
          <a:xfrm>
            <a:off x="7279040" y="6160632"/>
            <a:ext cx="1224000" cy="360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873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658A3F-AD39-4C44-A66F-FC49B5B6E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5A8648A-3FF9-4781-9F81-B3F6A4F5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640" y="864268"/>
            <a:ext cx="7522120" cy="512946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13332D6B-740B-4312-83D0-05322F510C3F}"/>
              </a:ext>
            </a:extLst>
          </p:cNvPr>
          <p:cNvSpPr/>
          <p:nvPr/>
        </p:nvSpPr>
        <p:spPr>
          <a:xfrm>
            <a:off x="5225967" y="5450619"/>
            <a:ext cx="648929" cy="3785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6938612"/>
      </p:ext>
    </p:extLst>
  </p:cSld>
  <p:clrMapOvr>
    <a:masterClrMapping/>
  </p:clrMapOvr>
</p:sld>
</file>

<file path=ppt/theme/theme1.xml><?xml version="1.0" encoding="utf-8"?>
<a:theme xmlns:a="http://schemas.openxmlformats.org/drawingml/2006/main" name="110普物實驗室-3">
  <a:themeElements>
    <a:clrScheme name="自訂 2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0000CC"/>
      </a:hlink>
      <a:folHlink>
        <a:srgbClr val="AD84C6"/>
      </a:folHlink>
    </a:clrScheme>
    <a:fontScheme name="清大">
      <a:majorFont>
        <a:latin typeface="Calibri Light"/>
        <a:ea typeface="微軟正黑體"/>
        <a:cs typeface=""/>
      </a:majorFont>
      <a:minorFont>
        <a:latin typeface="Calibri"/>
        <a:ea typeface="微軟正黑體"/>
        <a:cs typeface="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10普物實驗室-3" id="{297EEFFE-9612-4EB5-A87B-96F3E5B9DDE2}" vid="{23924432-211A-470D-9D7D-AA63FC17AC2E}"/>
    </a:ext>
  </a:extLst>
</a:theme>
</file>

<file path=ppt/theme/theme2.xml><?xml version="1.0" encoding="utf-8"?>
<a:theme xmlns:a="http://schemas.openxmlformats.org/drawingml/2006/main" name="110普物實驗室">
  <a:themeElements>
    <a:clrScheme name="紫蘿蘭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10普物實驗室" id="{DF86FE93-F025-439B-9E6E-917C2109766D}" vid="{CF5676D7-6E93-4E69-8143-241771FA6E88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110普物實驗室-3</Template>
  <TotalTime>22171</TotalTime>
  <Words>1627</Words>
  <Application>Microsoft Office PowerPoint</Application>
  <PresentationFormat>如螢幕大小 (4:3)</PresentationFormat>
  <Paragraphs>247</Paragraphs>
  <Slides>46</Slides>
  <Notes>3</Notes>
  <HiddenSlides>4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46</vt:i4>
      </vt:variant>
    </vt:vector>
  </HeadingPairs>
  <TitlesOfParts>
    <vt:vector size="61" baseType="lpstr">
      <vt:lpstr>PingFang SC</vt:lpstr>
      <vt:lpstr>宋体</vt:lpstr>
      <vt:lpstr>微軟正黑體</vt:lpstr>
      <vt:lpstr>新細明體</vt:lpstr>
      <vt:lpstr>標楷體</vt:lpstr>
      <vt:lpstr>Arial</vt:lpstr>
      <vt:lpstr>Calibri</vt:lpstr>
      <vt:lpstr>Calibri Light</vt:lpstr>
      <vt:lpstr>Cambria Math</vt:lpstr>
      <vt:lpstr>Symbol</vt:lpstr>
      <vt:lpstr>Tahoma</vt:lpstr>
      <vt:lpstr>Times New Roman</vt:lpstr>
      <vt:lpstr>Wingdings</vt:lpstr>
      <vt:lpstr>110普物實驗室-3</vt:lpstr>
      <vt:lpstr>110普物實驗室</vt:lpstr>
      <vt:lpstr>Tracker  – simple harmonic motion</vt:lpstr>
      <vt:lpstr>Download</vt:lpstr>
      <vt:lpstr>PowerPoint 簡報</vt:lpstr>
      <vt:lpstr>Getting start</vt:lpstr>
      <vt:lpstr>Language setting</vt:lpstr>
      <vt:lpstr>Tracker --- menu bar</vt:lpstr>
      <vt:lpstr>How to start analyzing a video </vt:lpstr>
      <vt:lpstr> 1. Open a video or tracker file</vt:lpstr>
      <vt:lpstr>PowerPoint 簡報</vt:lpstr>
      <vt:lpstr>If need to rotate the video: Video filters</vt:lpstr>
      <vt:lpstr>2. Identify the frames ("video clip") you wish to analyze</vt:lpstr>
      <vt:lpstr>Video-Clip Settings (method 1)  (設定取樣範圍與間隔) </vt:lpstr>
      <vt:lpstr>Video-Clip Settings (method 2)</vt:lpstr>
      <vt:lpstr>3. Calibrate the video scale  (設定比例尺)  </vt:lpstr>
      <vt:lpstr>Calibration Stick</vt:lpstr>
      <vt:lpstr>Unlocked calibration Stick </vt:lpstr>
      <vt:lpstr>Units</vt:lpstr>
      <vt:lpstr>4. Set the reference frame origin and coordinate axis tilt- (設定坐標系) </vt:lpstr>
      <vt:lpstr>Coordinate Axes</vt:lpstr>
      <vt:lpstr>5. Track objects with the mouse - add track point</vt:lpstr>
      <vt:lpstr>A. Manual tracking</vt:lpstr>
      <vt:lpstr>A. Manual tracking-Delete</vt:lpstr>
      <vt:lpstr>B. Auto tracking</vt:lpstr>
      <vt:lpstr> Select the target track (選擇追蹤參考點)</vt:lpstr>
      <vt:lpstr> Select the target track (選擇追蹤參考點)</vt:lpstr>
      <vt:lpstr> Click the Search button</vt:lpstr>
      <vt:lpstr>Auto track result</vt:lpstr>
      <vt:lpstr> 7. Save your work in a tracker file</vt:lpstr>
      <vt:lpstr>Copy data (Use EXCEL Analyze) </vt:lpstr>
      <vt:lpstr>Paste data  in EXCEL </vt:lpstr>
      <vt:lpstr>Export data</vt:lpstr>
      <vt:lpstr>Analyze---Use tracker</vt:lpstr>
      <vt:lpstr>Data tool</vt:lpstr>
      <vt:lpstr>Simple Harmonic Motion (無摩擦力之簡諧震盪為sine函數)</vt:lpstr>
      <vt:lpstr>Simple Harmonic Motion (無摩擦力之簡諧震盪為sine函數)</vt:lpstr>
      <vt:lpstr>數據分析---週期T, 彈簧係數k</vt:lpstr>
      <vt:lpstr>Set new Fit Function</vt:lpstr>
      <vt:lpstr>Choose the points to fit  -line the top points</vt:lpstr>
      <vt:lpstr>Analysis choose points -Line fitting</vt:lpstr>
      <vt:lpstr>Copy data---Analysis By Excel </vt:lpstr>
      <vt:lpstr>摩擦力 Ffr造成decay</vt:lpstr>
      <vt:lpstr>Excel 數據分析---摩擦力 Ffr</vt:lpstr>
      <vt:lpstr>9. Print, save or copy/paste images for reports</vt:lpstr>
      <vt:lpstr>PowerPoint 簡報</vt:lpstr>
      <vt:lpstr>Tracker---數據處理-use EXCEL</vt:lpstr>
      <vt:lpstr>Tracker---數據處理-use EXCEL_法2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Tracker  – simple harmonic motion</dc:title>
  <dc:creator>W1111;FYLEE</dc:creator>
  <cp:lastModifiedBy>W1111</cp:lastModifiedBy>
  <cp:revision>150</cp:revision>
  <dcterms:created xsi:type="dcterms:W3CDTF">2023-07-21T02:42:51Z</dcterms:created>
  <dcterms:modified xsi:type="dcterms:W3CDTF">2023-09-01T08:25:28Z</dcterms:modified>
</cp:coreProperties>
</file>